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87" r:id="rId3"/>
    <p:sldId id="288" r:id="rId4"/>
    <p:sldId id="279" r:id="rId5"/>
    <p:sldId id="289" r:id="rId6"/>
    <p:sldId id="278" r:id="rId7"/>
    <p:sldId id="259" r:id="rId8"/>
    <p:sldId id="277" r:id="rId9"/>
    <p:sldId id="261" r:id="rId10"/>
    <p:sldId id="260" r:id="rId11"/>
    <p:sldId id="263" r:id="rId12"/>
    <p:sldId id="264" r:id="rId13"/>
    <p:sldId id="290" r:id="rId14"/>
    <p:sldId id="291" r:id="rId15"/>
    <p:sldId id="282" r:id="rId16"/>
    <p:sldId id="283" r:id="rId17"/>
    <p:sldId id="284" r:id="rId18"/>
    <p:sldId id="285" r:id="rId19"/>
    <p:sldId id="269" r:id="rId20"/>
    <p:sldId id="265" r:id="rId21"/>
    <p:sldId id="276" r:id="rId22"/>
    <p:sldId id="266" r:id="rId23"/>
    <p:sldId id="267" r:id="rId24"/>
    <p:sldId id="286" r:id="rId25"/>
    <p:sldId id="271" r:id="rId26"/>
    <p:sldId id="272" r:id="rId27"/>
    <p:sldId id="273" r:id="rId28"/>
    <p:sldId id="274" r:id="rId29"/>
    <p:sldId id="27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1C67A0"/>
    <a:srgbClr val="0282AA"/>
    <a:srgbClr val="0033CC"/>
    <a:srgbClr val="760507"/>
    <a:srgbClr val="C59EE2"/>
    <a:srgbClr val="D3B5E9"/>
    <a:srgbClr val="4F0208"/>
    <a:srgbClr val="3B0004"/>
    <a:srgbClr val="EFEE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29" autoAdjust="0"/>
    <p:restoredTop sz="94660"/>
  </p:normalViewPr>
  <p:slideViewPr>
    <p:cSldViewPr snapToGrid="0">
      <p:cViewPr varScale="1">
        <p:scale>
          <a:sx n="67" d="100"/>
          <a:sy n="67" d="100"/>
        </p:scale>
        <p:origin x="79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1A1BFD9B-DAEB-442F-868C-9B510CE5CFCB}" type="datetimeFigureOut">
              <a:rPr kumimoji="1" lang="ja-JP" altLang="en-US" smtClean="0"/>
              <a:t>2021/3/13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EBB4F93-9C34-4C35-9150-BEFA3C8734C8}" type="slidenum">
              <a:rPr kumimoji="1" lang="ja-JP" altLang="en-US" smtClean="0"/>
              <a:t>‹#›</a:t>
            </a:fld>
            <a:endParaRPr kumimoji="1" lang="ja-JP" altLang="en-US"/>
          </a:p>
        </p:txBody>
      </p:sp>
    </p:spTree>
    <p:extLst>
      <p:ext uri="{BB962C8B-B14F-4D97-AF65-F5344CB8AC3E}">
        <p14:creationId xmlns:p14="http://schemas.microsoft.com/office/powerpoint/2010/main" val="1000610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A1BFD9B-DAEB-442F-868C-9B510CE5CFCB}" type="datetimeFigureOut">
              <a:rPr kumimoji="1" lang="ja-JP" altLang="en-US" smtClean="0"/>
              <a:t>2021/3/13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EBB4F93-9C34-4C35-9150-BEFA3C8734C8}" type="slidenum">
              <a:rPr kumimoji="1" lang="ja-JP" altLang="en-US" smtClean="0"/>
              <a:t>‹#›</a:t>
            </a:fld>
            <a:endParaRPr kumimoji="1" lang="ja-JP" altLang="en-US"/>
          </a:p>
        </p:txBody>
      </p:sp>
    </p:spTree>
    <p:extLst>
      <p:ext uri="{BB962C8B-B14F-4D97-AF65-F5344CB8AC3E}">
        <p14:creationId xmlns:p14="http://schemas.microsoft.com/office/powerpoint/2010/main" val="81234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A1BFD9B-DAEB-442F-868C-9B510CE5CFCB}" type="datetimeFigureOut">
              <a:rPr kumimoji="1" lang="ja-JP" altLang="en-US" smtClean="0"/>
              <a:t>2021/3/13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EBB4F93-9C34-4C35-9150-BEFA3C8734C8}" type="slidenum">
              <a:rPr kumimoji="1" lang="ja-JP" altLang="en-US" smtClean="0"/>
              <a:t>‹#›</a:t>
            </a:fld>
            <a:endParaRPr kumimoji="1" lang="ja-JP" altLang="en-US"/>
          </a:p>
        </p:txBody>
      </p:sp>
    </p:spTree>
    <p:extLst>
      <p:ext uri="{BB962C8B-B14F-4D97-AF65-F5344CB8AC3E}">
        <p14:creationId xmlns:p14="http://schemas.microsoft.com/office/powerpoint/2010/main" val="3987512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A1BFD9B-DAEB-442F-868C-9B510CE5CFCB}" type="datetimeFigureOut">
              <a:rPr kumimoji="1" lang="ja-JP" altLang="en-US" smtClean="0"/>
              <a:t>2021/3/13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EBB4F93-9C34-4C35-9150-BEFA3C8734C8}" type="slidenum">
              <a:rPr kumimoji="1" lang="ja-JP" altLang="en-US" smtClean="0"/>
              <a:t>‹#›</a:t>
            </a:fld>
            <a:endParaRPr kumimoji="1" lang="ja-JP" altLang="en-US"/>
          </a:p>
        </p:txBody>
      </p:sp>
    </p:spTree>
    <p:extLst>
      <p:ext uri="{BB962C8B-B14F-4D97-AF65-F5344CB8AC3E}">
        <p14:creationId xmlns:p14="http://schemas.microsoft.com/office/powerpoint/2010/main" val="255879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A1BFD9B-DAEB-442F-868C-9B510CE5CFCB}" type="datetimeFigureOut">
              <a:rPr kumimoji="1" lang="ja-JP" altLang="en-US" smtClean="0"/>
              <a:t>2021/3/13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EBB4F93-9C34-4C35-9150-BEFA3C8734C8}" type="slidenum">
              <a:rPr kumimoji="1" lang="ja-JP" altLang="en-US" smtClean="0"/>
              <a:t>‹#›</a:t>
            </a:fld>
            <a:endParaRPr kumimoji="1" lang="ja-JP" altLang="en-US"/>
          </a:p>
        </p:txBody>
      </p:sp>
    </p:spTree>
    <p:extLst>
      <p:ext uri="{BB962C8B-B14F-4D97-AF65-F5344CB8AC3E}">
        <p14:creationId xmlns:p14="http://schemas.microsoft.com/office/powerpoint/2010/main" val="2039772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A1BFD9B-DAEB-442F-868C-9B510CE5CFCB}" type="datetimeFigureOut">
              <a:rPr kumimoji="1" lang="ja-JP" altLang="en-US" smtClean="0"/>
              <a:t>2021/3/13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EBB4F93-9C34-4C35-9150-BEFA3C8734C8}" type="slidenum">
              <a:rPr kumimoji="1" lang="ja-JP" altLang="en-US" smtClean="0"/>
              <a:t>‹#›</a:t>
            </a:fld>
            <a:endParaRPr kumimoji="1" lang="ja-JP" altLang="en-US"/>
          </a:p>
        </p:txBody>
      </p:sp>
    </p:spTree>
    <p:extLst>
      <p:ext uri="{BB962C8B-B14F-4D97-AF65-F5344CB8AC3E}">
        <p14:creationId xmlns:p14="http://schemas.microsoft.com/office/powerpoint/2010/main" val="280722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1A1BFD9B-DAEB-442F-868C-9B510CE5CFCB}" type="datetimeFigureOut">
              <a:rPr kumimoji="1" lang="ja-JP" altLang="en-US" smtClean="0"/>
              <a:t>2021/3/13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EBB4F93-9C34-4C35-9150-BEFA3C8734C8}" type="slidenum">
              <a:rPr kumimoji="1" lang="ja-JP" altLang="en-US" smtClean="0"/>
              <a:t>‹#›</a:t>
            </a:fld>
            <a:endParaRPr kumimoji="1" lang="ja-JP" altLang="en-US"/>
          </a:p>
        </p:txBody>
      </p:sp>
    </p:spTree>
    <p:extLst>
      <p:ext uri="{BB962C8B-B14F-4D97-AF65-F5344CB8AC3E}">
        <p14:creationId xmlns:p14="http://schemas.microsoft.com/office/powerpoint/2010/main" val="1821355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A1BFD9B-DAEB-442F-868C-9B510CE5CFCB}" type="datetimeFigureOut">
              <a:rPr kumimoji="1" lang="ja-JP" altLang="en-US" smtClean="0"/>
              <a:t>2021/3/13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EBB4F93-9C34-4C35-9150-BEFA3C8734C8}" type="slidenum">
              <a:rPr kumimoji="1" lang="ja-JP" altLang="en-US" smtClean="0"/>
              <a:t>‹#›</a:t>
            </a:fld>
            <a:endParaRPr kumimoji="1" lang="ja-JP" altLang="en-US"/>
          </a:p>
        </p:txBody>
      </p:sp>
    </p:spTree>
    <p:extLst>
      <p:ext uri="{BB962C8B-B14F-4D97-AF65-F5344CB8AC3E}">
        <p14:creationId xmlns:p14="http://schemas.microsoft.com/office/powerpoint/2010/main" val="552327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1BFD9B-DAEB-442F-868C-9B510CE5CFCB}" type="datetimeFigureOut">
              <a:rPr kumimoji="1" lang="ja-JP" altLang="en-US" smtClean="0"/>
              <a:t>2021/3/13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EBB4F93-9C34-4C35-9150-BEFA3C8734C8}" type="slidenum">
              <a:rPr kumimoji="1" lang="ja-JP" altLang="en-US" smtClean="0"/>
              <a:t>‹#›</a:t>
            </a:fld>
            <a:endParaRPr kumimoji="1" lang="ja-JP" altLang="en-US"/>
          </a:p>
        </p:txBody>
      </p:sp>
    </p:spTree>
    <p:extLst>
      <p:ext uri="{BB962C8B-B14F-4D97-AF65-F5344CB8AC3E}">
        <p14:creationId xmlns:p14="http://schemas.microsoft.com/office/powerpoint/2010/main" val="1898228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A1BFD9B-DAEB-442F-868C-9B510CE5CFCB}" type="datetimeFigureOut">
              <a:rPr kumimoji="1" lang="ja-JP" altLang="en-US" smtClean="0"/>
              <a:t>2021/3/13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EBB4F93-9C34-4C35-9150-BEFA3C8734C8}" type="slidenum">
              <a:rPr kumimoji="1" lang="ja-JP" altLang="en-US" smtClean="0"/>
              <a:t>‹#›</a:t>
            </a:fld>
            <a:endParaRPr kumimoji="1" lang="ja-JP" altLang="en-US"/>
          </a:p>
        </p:txBody>
      </p:sp>
    </p:spTree>
    <p:extLst>
      <p:ext uri="{BB962C8B-B14F-4D97-AF65-F5344CB8AC3E}">
        <p14:creationId xmlns:p14="http://schemas.microsoft.com/office/powerpoint/2010/main" val="283789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A1BFD9B-DAEB-442F-868C-9B510CE5CFCB}" type="datetimeFigureOut">
              <a:rPr kumimoji="1" lang="ja-JP" altLang="en-US" smtClean="0"/>
              <a:t>2021/3/13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EBB4F93-9C34-4C35-9150-BEFA3C8734C8}" type="slidenum">
              <a:rPr kumimoji="1" lang="ja-JP" altLang="en-US" smtClean="0"/>
              <a:t>‹#›</a:t>
            </a:fld>
            <a:endParaRPr kumimoji="1" lang="ja-JP" altLang="en-US"/>
          </a:p>
        </p:txBody>
      </p:sp>
    </p:spTree>
    <p:extLst>
      <p:ext uri="{BB962C8B-B14F-4D97-AF65-F5344CB8AC3E}">
        <p14:creationId xmlns:p14="http://schemas.microsoft.com/office/powerpoint/2010/main" val="2079155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1BFD9B-DAEB-442F-868C-9B510CE5CFCB}" type="datetimeFigureOut">
              <a:rPr kumimoji="1" lang="ja-JP" altLang="en-US" smtClean="0"/>
              <a:t>2021/3/13</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BB4F93-9C34-4C35-9150-BEFA3C8734C8}" type="slidenum">
              <a:rPr kumimoji="1" lang="ja-JP" altLang="en-US" smtClean="0"/>
              <a:t>‹#›</a:t>
            </a:fld>
            <a:endParaRPr kumimoji="1" lang="ja-JP" altLang="en-US"/>
          </a:p>
        </p:txBody>
      </p:sp>
    </p:spTree>
    <p:extLst>
      <p:ext uri="{BB962C8B-B14F-4D97-AF65-F5344CB8AC3E}">
        <p14:creationId xmlns:p14="http://schemas.microsoft.com/office/powerpoint/2010/main" val="40806160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ooddo.jp/magazin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gooddo.jp/magazine"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junonline.jp/article/genderless"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terra1012.com/myfeel/"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www.uz.team/jp/"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rito77.com/"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naracamicie.jp/"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webdesignfacts.net/entry/freefont100/#34_THRONE_Free_Font_Free_Font" TargetMode="External"/><Relationship Id="rId3" Type="http://schemas.openxmlformats.org/officeDocument/2006/relationships/image" Target="../media/image17.png"/><Relationship Id="rId7" Type="http://schemas.openxmlformats.org/officeDocument/2006/relationships/hyperlink" Target="https://fontmeme.com/jfont/sun-catcher-font/" TargetMode="Externa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hyperlink" Target="https://cute-freefont.flop.jp/mksd_chihuahua.html" TargetMode="External"/><Relationship Id="rId4" Type="http://schemas.openxmlformats.org/officeDocument/2006/relationships/image" Target="../media/image18.png"/><Relationship Id="rId9" Type="http://schemas.openxmlformats.org/officeDocument/2006/relationships/hyperlink" Target="https://fontfree.m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ooddo.jp/magazin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5D7362-2520-4797-962E-E62A3720FB68}"/>
              </a:ext>
            </a:extLst>
          </p:cNvPr>
          <p:cNvSpPr>
            <a:spLocks noGrp="1"/>
          </p:cNvSpPr>
          <p:nvPr>
            <p:ph type="ctrTitle"/>
          </p:nvPr>
        </p:nvSpPr>
        <p:spPr>
          <a:xfrm>
            <a:off x="1419225" y="1597027"/>
            <a:ext cx="9353550" cy="1655762"/>
          </a:xfrm>
        </p:spPr>
        <p:txBody>
          <a:bodyPr>
            <a:normAutofit/>
          </a:bodyPr>
          <a:lstStyle/>
          <a:p>
            <a:r>
              <a:rPr kumimoji="1" lang="ja-JP" altLang="en-US" sz="4800" b="1" dirty="0">
                <a:effectLst>
                  <a:outerShdw blurRad="38100" dist="38100" dir="2700000" algn="tl">
                    <a:srgbClr val="000000">
                      <a:alpha val="43137"/>
                    </a:srgbClr>
                  </a:outerShdw>
                </a:effectLst>
                <a:latin typeface="+mn-ea"/>
                <a:ea typeface="+mn-ea"/>
              </a:rPr>
              <a:t>ジェンダーレスの</a:t>
            </a:r>
            <a:br>
              <a:rPr kumimoji="1" lang="en-US" altLang="ja-JP" sz="4800" b="1" dirty="0">
                <a:effectLst>
                  <a:outerShdw blurRad="38100" dist="38100" dir="2700000" algn="tl">
                    <a:srgbClr val="000000">
                      <a:alpha val="43137"/>
                    </a:srgbClr>
                  </a:outerShdw>
                </a:effectLst>
                <a:latin typeface="+mn-ea"/>
                <a:ea typeface="+mn-ea"/>
              </a:rPr>
            </a:br>
            <a:r>
              <a:rPr kumimoji="1" lang="ja-JP" altLang="en-US" sz="4800" b="1" dirty="0">
                <a:effectLst>
                  <a:outerShdw blurRad="38100" dist="38100" dir="2700000" algn="tl">
                    <a:srgbClr val="000000">
                      <a:alpha val="43137"/>
                    </a:srgbClr>
                  </a:outerShdw>
                </a:effectLst>
                <a:latin typeface="+mn-ea"/>
                <a:ea typeface="+mn-ea"/>
              </a:rPr>
              <a:t>サイト企画</a:t>
            </a:r>
          </a:p>
        </p:txBody>
      </p:sp>
      <p:sp>
        <p:nvSpPr>
          <p:cNvPr id="3" name="字幕 2">
            <a:extLst>
              <a:ext uri="{FF2B5EF4-FFF2-40B4-BE49-F238E27FC236}">
                <a16:creationId xmlns:a16="http://schemas.microsoft.com/office/drawing/2014/main" id="{B0A535C3-780C-40C7-A486-EE1E371BB97A}"/>
              </a:ext>
            </a:extLst>
          </p:cNvPr>
          <p:cNvSpPr>
            <a:spLocks noGrp="1"/>
          </p:cNvSpPr>
          <p:nvPr>
            <p:ph type="subTitle" idx="1"/>
          </p:nvPr>
        </p:nvSpPr>
        <p:spPr>
          <a:xfrm>
            <a:off x="1524000" y="4124325"/>
            <a:ext cx="9144000" cy="1655762"/>
          </a:xfrm>
        </p:spPr>
        <p:txBody>
          <a:bodyPr/>
          <a:lstStyle/>
          <a:p>
            <a:r>
              <a:rPr kumimoji="1" lang="en-US" altLang="ja-JP" b="1" dirty="0">
                <a:latin typeface="+mn-ea"/>
              </a:rPr>
              <a:t>2021</a:t>
            </a:r>
            <a:r>
              <a:rPr lang="en-US" altLang="ja-JP" b="1" dirty="0">
                <a:latin typeface="+mn-ea"/>
              </a:rPr>
              <a:t>.03.13</a:t>
            </a:r>
            <a:r>
              <a:rPr lang="ja-JP" altLang="en-US" b="1" dirty="0">
                <a:latin typeface="+mn-ea"/>
              </a:rPr>
              <a:t>　櫻田治朗</a:t>
            </a:r>
            <a:endParaRPr lang="en-US" altLang="ja-JP" b="1" dirty="0">
              <a:latin typeface="+mn-ea"/>
            </a:endParaRPr>
          </a:p>
          <a:p>
            <a:r>
              <a:rPr lang="en-US" altLang="ja-JP" sz="2000" b="1" dirty="0">
                <a:latin typeface="+mn-ea"/>
              </a:rPr>
              <a:t>STUDIO</a:t>
            </a:r>
            <a:r>
              <a:rPr lang="ja-JP" altLang="en-US" sz="2000" b="1" dirty="0">
                <a:latin typeface="+mn-ea"/>
              </a:rPr>
              <a:t>　渋谷　</a:t>
            </a:r>
            <a:r>
              <a:rPr lang="en-US" altLang="ja-JP" sz="2000" b="1" dirty="0">
                <a:latin typeface="+mn-ea"/>
              </a:rPr>
              <a:t>11</a:t>
            </a:r>
            <a:r>
              <a:rPr lang="ja-JP" altLang="en-US" sz="2000" b="1" dirty="0">
                <a:latin typeface="+mn-ea"/>
              </a:rPr>
              <a:t>月生</a:t>
            </a:r>
            <a:endParaRPr lang="en-US" altLang="ja-JP" sz="2000" b="1" dirty="0">
              <a:latin typeface="+mn-ea"/>
            </a:endParaRPr>
          </a:p>
          <a:p>
            <a:r>
              <a:rPr lang="en-US" altLang="ja-JP" sz="2000" b="1" dirty="0">
                <a:latin typeface="+mn-ea"/>
              </a:rPr>
              <a:t>Web</a:t>
            </a:r>
            <a:r>
              <a:rPr lang="ja-JP" altLang="en-US" sz="2000" b="1" dirty="0">
                <a:latin typeface="+mn-ea"/>
              </a:rPr>
              <a:t>デザイナー専攻</a:t>
            </a:r>
            <a:endParaRPr lang="en-US" altLang="ja-JP" sz="2000" b="1" dirty="0">
              <a:latin typeface="+mn-ea"/>
            </a:endParaRPr>
          </a:p>
          <a:p>
            <a:endParaRPr kumimoji="1" lang="ja-JP" altLang="en-US" dirty="0"/>
          </a:p>
        </p:txBody>
      </p:sp>
    </p:spTree>
    <p:extLst>
      <p:ext uri="{BB962C8B-B14F-4D97-AF65-F5344CB8AC3E}">
        <p14:creationId xmlns:p14="http://schemas.microsoft.com/office/powerpoint/2010/main" val="2213127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9A9252-199B-497F-8927-C92402635535}"/>
              </a:ext>
            </a:extLst>
          </p:cNvPr>
          <p:cNvSpPr>
            <a:spLocks noGrp="1"/>
          </p:cNvSpPr>
          <p:nvPr>
            <p:ph type="title"/>
          </p:nvPr>
        </p:nvSpPr>
        <p:spPr>
          <a:xfrm>
            <a:off x="838200" y="555625"/>
            <a:ext cx="10515600" cy="854075"/>
          </a:xfrm>
        </p:spPr>
        <p:txBody>
          <a:bodyPr>
            <a:normAutofit fontScale="90000"/>
          </a:bodyPr>
          <a:lstStyle/>
          <a:p>
            <a:r>
              <a:rPr lang="en-US" altLang="ja-JP" sz="3600" b="1" u="sng" dirty="0">
                <a:effectLst>
                  <a:outerShdw blurRad="38100" dist="38100" dir="2700000" algn="tl">
                    <a:srgbClr val="000000">
                      <a:alpha val="43137"/>
                    </a:srgbClr>
                  </a:outerShdw>
                </a:effectLst>
                <a:latin typeface="+mn-ea"/>
                <a:ea typeface="+mn-ea"/>
              </a:rPr>
              <a:t>4</a:t>
            </a:r>
            <a:r>
              <a:rPr kumimoji="1" lang="ja-JP" altLang="en-US" sz="3600" b="1" u="sng" dirty="0">
                <a:effectLst>
                  <a:outerShdw blurRad="38100" dist="38100" dir="2700000" algn="tl">
                    <a:srgbClr val="000000">
                      <a:alpha val="43137"/>
                    </a:srgbClr>
                  </a:outerShdw>
                </a:effectLst>
                <a:latin typeface="+mn-ea"/>
                <a:ea typeface="+mn-ea"/>
              </a:rPr>
              <a:t>．ターゲットユーザーが</a:t>
            </a:r>
            <a:r>
              <a:rPr lang="en-US" altLang="ja-JP" sz="3600" b="1" u="sng" dirty="0">
                <a:effectLst>
                  <a:outerShdw blurRad="38100" dist="38100" dir="2700000" algn="tl">
                    <a:srgbClr val="000000">
                      <a:alpha val="43137"/>
                    </a:srgbClr>
                  </a:outerShdw>
                </a:effectLst>
                <a:latin typeface="+mn-ea"/>
                <a:ea typeface="+mn-ea"/>
              </a:rPr>
              <a:t>Web</a:t>
            </a:r>
            <a:r>
              <a:rPr lang="ja-JP" altLang="en-US" sz="3600" b="1" u="sng" dirty="0">
                <a:effectLst>
                  <a:outerShdw blurRad="38100" dist="38100" dir="2700000" algn="tl">
                    <a:srgbClr val="000000">
                      <a:alpha val="43137"/>
                    </a:srgbClr>
                  </a:outerShdw>
                </a:effectLst>
                <a:latin typeface="+mn-ea"/>
                <a:ea typeface="+mn-ea"/>
              </a:rPr>
              <a:t>サイトに</a:t>
            </a:r>
            <a:r>
              <a:rPr kumimoji="1" lang="ja-JP" altLang="en-US" sz="3600" b="1" u="sng" dirty="0">
                <a:effectLst>
                  <a:outerShdw blurRad="38100" dist="38100" dir="2700000" algn="tl">
                    <a:srgbClr val="000000">
                      <a:alpha val="43137"/>
                    </a:srgbClr>
                  </a:outerShdw>
                </a:effectLst>
                <a:latin typeface="+mn-ea"/>
                <a:ea typeface="+mn-ea"/>
              </a:rPr>
              <a:t>求めているもの</a:t>
            </a:r>
            <a:br>
              <a:rPr kumimoji="1" lang="en-US" altLang="ja-JP" sz="3600" dirty="0"/>
            </a:br>
            <a:endParaRPr kumimoji="1" lang="ja-JP" altLang="en-US" sz="3600" dirty="0"/>
          </a:p>
        </p:txBody>
      </p:sp>
      <p:sp>
        <p:nvSpPr>
          <p:cNvPr id="3" name="コンテンツ プレースホルダー 2">
            <a:extLst>
              <a:ext uri="{FF2B5EF4-FFF2-40B4-BE49-F238E27FC236}">
                <a16:creationId xmlns:a16="http://schemas.microsoft.com/office/drawing/2014/main" id="{5FA98FB7-2F3C-4BD9-9CB0-E61CEB483E2C}"/>
              </a:ext>
            </a:extLst>
          </p:cNvPr>
          <p:cNvSpPr>
            <a:spLocks noGrp="1"/>
          </p:cNvSpPr>
          <p:nvPr>
            <p:ph idx="1"/>
          </p:nvPr>
        </p:nvSpPr>
        <p:spPr>
          <a:xfrm>
            <a:off x="838200" y="1253331"/>
            <a:ext cx="10515600" cy="4351338"/>
          </a:xfrm>
        </p:spPr>
        <p:txBody>
          <a:bodyPr/>
          <a:lstStyle/>
          <a:p>
            <a:pPr marL="0" indent="0">
              <a:buNone/>
            </a:pPr>
            <a:r>
              <a:rPr kumimoji="1" lang="en-US" altLang="ja-JP" b="1" dirty="0"/>
              <a:t>(1)</a:t>
            </a:r>
            <a:r>
              <a:rPr lang="ja-JP" altLang="en-US" sz="2800" b="1" dirty="0"/>
              <a:t>ありのままの自分を評価してもらいたい</a:t>
            </a:r>
            <a:endParaRPr lang="en-US" altLang="ja-JP" sz="2800" b="1" dirty="0"/>
          </a:p>
          <a:p>
            <a:pPr marL="0" indent="0">
              <a:buNone/>
            </a:pPr>
            <a:endParaRPr kumimoji="1" lang="en-US" altLang="ja-JP" sz="2800" dirty="0"/>
          </a:p>
          <a:p>
            <a:pPr marL="0" indent="0">
              <a:buNone/>
            </a:pPr>
            <a:endParaRPr kumimoji="1" lang="en-US" altLang="ja-JP" sz="2800" dirty="0"/>
          </a:p>
          <a:p>
            <a:pPr marL="0" indent="0">
              <a:buNone/>
            </a:pPr>
            <a:endParaRPr lang="en-US" altLang="ja-JP" dirty="0"/>
          </a:p>
        </p:txBody>
      </p:sp>
      <p:sp>
        <p:nvSpPr>
          <p:cNvPr id="4" name="楕円 3">
            <a:extLst>
              <a:ext uri="{FF2B5EF4-FFF2-40B4-BE49-F238E27FC236}">
                <a16:creationId xmlns:a16="http://schemas.microsoft.com/office/drawing/2014/main" id="{F4810827-1BB8-40D4-B9BD-9A2240A4F543}"/>
              </a:ext>
            </a:extLst>
          </p:cNvPr>
          <p:cNvSpPr/>
          <p:nvPr/>
        </p:nvSpPr>
        <p:spPr>
          <a:xfrm>
            <a:off x="2667423" y="3111583"/>
            <a:ext cx="1093305" cy="109330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四角形: 上の 2 つの角を切り取る 4">
            <a:extLst>
              <a:ext uri="{FF2B5EF4-FFF2-40B4-BE49-F238E27FC236}">
                <a16:creationId xmlns:a16="http://schemas.microsoft.com/office/drawing/2014/main" id="{E01E4B10-9E59-4C37-B01C-E92B0A0337FC}"/>
              </a:ext>
            </a:extLst>
          </p:cNvPr>
          <p:cNvSpPr/>
          <p:nvPr/>
        </p:nvSpPr>
        <p:spPr>
          <a:xfrm>
            <a:off x="2538423" y="4291839"/>
            <a:ext cx="1381540" cy="1093305"/>
          </a:xfrm>
          <a:prstGeom prst="snip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03ADFE83-83AD-4833-8419-2D4D8E3E9B2F}"/>
              </a:ext>
            </a:extLst>
          </p:cNvPr>
          <p:cNvSpPr/>
          <p:nvPr/>
        </p:nvSpPr>
        <p:spPr>
          <a:xfrm>
            <a:off x="8043090" y="3109617"/>
            <a:ext cx="1093305" cy="10933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上の 2 つの角を切り取る 6">
            <a:extLst>
              <a:ext uri="{FF2B5EF4-FFF2-40B4-BE49-F238E27FC236}">
                <a16:creationId xmlns:a16="http://schemas.microsoft.com/office/drawing/2014/main" id="{E666FADD-5069-4796-AF57-7D7453E00277}"/>
              </a:ext>
            </a:extLst>
          </p:cNvPr>
          <p:cNvSpPr/>
          <p:nvPr/>
        </p:nvSpPr>
        <p:spPr>
          <a:xfrm>
            <a:off x="7898972" y="4285730"/>
            <a:ext cx="1381540" cy="1093305"/>
          </a:xfrm>
          <a:prstGeom prst="snip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吹き出し: 円形 7">
            <a:extLst>
              <a:ext uri="{FF2B5EF4-FFF2-40B4-BE49-F238E27FC236}">
                <a16:creationId xmlns:a16="http://schemas.microsoft.com/office/drawing/2014/main" id="{52C557E7-A457-4C78-BF6F-3DFE47CAF87A}"/>
              </a:ext>
            </a:extLst>
          </p:cNvPr>
          <p:cNvSpPr/>
          <p:nvPr/>
        </p:nvSpPr>
        <p:spPr>
          <a:xfrm>
            <a:off x="3919963" y="2340000"/>
            <a:ext cx="2524120" cy="1546169"/>
          </a:xfrm>
          <a:prstGeom prst="wedgeEllipseCallout">
            <a:avLst>
              <a:gd name="adj1" fmla="val -41217"/>
              <a:gd name="adj2" fmla="val 6072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円形 8">
            <a:extLst>
              <a:ext uri="{FF2B5EF4-FFF2-40B4-BE49-F238E27FC236}">
                <a16:creationId xmlns:a16="http://schemas.microsoft.com/office/drawing/2014/main" id="{EFB48B3A-E397-4589-9CF1-EF997593C3F2}"/>
              </a:ext>
            </a:extLst>
          </p:cNvPr>
          <p:cNvSpPr/>
          <p:nvPr/>
        </p:nvSpPr>
        <p:spPr>
          <a:xfrm rot="184304">
            <a:off x="177883" y="1911952"/>
            <a:ext cx="2415209" cy="2097157"/>
          </a:xfrm>
          <a:prstGeom prst="wedgeEllipseCallout">
            <a:avLst>
              <a:gd name="adj1" fmla="val 50016"/>
              <a:gd name="adj2" fmla="val 5290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F7242DD0-AA3C-46DB-9A46-F955194AB549}"/>
              </a:ext>
            </a:extLst>
          </p:cNvPr>
          <p:cNvSpPr txBox="1"/>
          <p:nvPr/>
        </p:nvSpPr>
        <p:spPr>
          <a:xfrm>
            <a:off x="625761" y="2221866"/>
            <a:ext cx="1611371" cy="1477328"/>
          </a:xfrm>
          <a:prstGeom prst="rect">
            <a:avLst/>
          </a:prstGeom>
          <a:noFill/>
        </p:spPr>
        <p:txBody>
          <a:bodyPr wrap="square" rtlCol="0">
            <a:spAutoFit/>
          </a:bodyPr>
          <a:lstStyle/>
          <a:p>
            <a:r>
              <a:rPr kumimoji="1" lang="ja-JP" altLang="en-US" dirty="0"/>
              <a:t>男なんだから</a:t>
            </a:r>
            <a:endParaRPr kumimoji="1" lang="en-US" altLang="ja-JP" dirty="0"/>
          </a:p>
          <a:p>
            <a:r>
              <a:rPr lang="ja-JP" altLang="en-US" dirty="0"/>
              <a:t>レディースの服着るの</a:t>
            </a:r>
            <a:endParaRPr lang="en-US" altLang="ja-JP" dirty="0"/>
          </a:p>
          <a:p>
            <a:r>
              <a:rPr kumimoji="1" lang="ja-JP" altLang="en-US" dirty="0"/>
              <a:t>おかしいと</a:t>
            </a:r>
            <a:endParaRPr kumimoji="1" lang="en-US" altLang="ja-JP" dirty="0"/>
          </a:p>
          <a:p>
            <a:r>
              <a:rPr kumimoji="1" lang="ja-JP" altLang="en-US" dirty="0"/>
              <a:t>思う</a:t>
            </a:r>
          </a:p>
        </p:txBody>
      </p:sp>
      <p:sp>
        <p:nvSpPr>
          <p:cNvPr id="11" name="テキスト ボックス 10">
            <a:extLst>
              <a:ext uri="{FF2B5EF4-FFF2-40B4-BE49-F238E27FC236}">
                <a16:creationId xmlns:a16="http://schemas.microsoft.com/office/drawing/2014/main" id="{1277BA10-6334-480D-80C3-0088B6E4BB0B}"/>
              </a:ext>
            </a:extLst>
          </p:cNvPr>
          <p:cNvSpPr txBox="1"/>
          <p:nvPr/>
        </p:nvSpPr>
        <p:spPr>
          <a:xfrm>
            <a:off x="4489070" y="2659812"/>
            <a:ext cx="1385905" cy="923330"/>
          </a:xfrm>
          <a:prstGeom prst="rect">
            <a:avLst/>
          </a:prstGeom>
          <a:noFill/>
          <a:ln>
            <a:solidFill>
              <a:schemeClr val="bg1"/>
            </a:solidFill>
          </a:ln>
        </p:spPr>
        <p:txBody>
          <a:bodyPr wrap="square" rtlCol="0">
            <a:spAutoFit/>
          </a:bodyPr>
          <a:lstStyle/>
          <a:p>
            <a:r>
              <a:rPr lang="ja-JP" altLang="en-US" dirty="0"/>
              <a:t>髪短い方が</a:t>
            </a:r>
            <a:endParaRPr lang="en-US" altLang="ja-JP" dirty="0"/>
          </a:p>
          <a:p>
            <a:r>
              <a:rPr lang="ja-JP" altLang="en-US" dirty="0"/>
              <a:t>モテるから</a:t>
            </a:r>
            <a:endParaRPr lang="en-US" altLang="ja-JP" dirty="0"/>
          </a:p>
          <a:p>
            <a:r>
              <a:rPr lang="ja-JP" altLang="en-US" dirty="0"/>
              <a:t>髪切りな</a:t>
            </a:r>
            <a:endParaRPr lang="en-US" altLang="ja-JP" dirty="0"/>
          </a:p>
        </p:txBody>
      </p:sp>
      <p:sp>
        <p:nvSpPr>
          <p:cNvPr id="15" name="吹き出し: 円形 14">
            <a:extLst>
              <a:ext uri="{FF2B5EF4-FFF2-40B4-BE49-F238E27FC236}">
                <a16:creationId xmlns:a16="http://schemas.microsoft.com/office/drawing/2014/main" id="{24E9E064-4FC9-4FD8-9CCE-EDDA8AD81CB7}"/>
              </a:ext>
            </a:extLst>
          </p:cNvPr>
          <p:cNvSpPr/>
          <p:nvPr/>
        </p:nvSpPr>
        <p:spPr>
          <a:xfrm>
            <a:off x="9021416" y="1708739"/>
            <a:ext cx="2206489" cy="1580252"/>
          </a:xfrm>
          <a:prstGeom prst="wedgeEllipseCallout">
            <a:avLst>
              <a:gd name="adj1" fmla="val -40934"/>
              <a:gd name="adj2" fmla="val 5785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5757B142-4A52-4B44-9ADC-7F011A5A8B54}"/>
              </a:ext>
            </a:extLst>
          </p:cNvPr>
          <p:cNvSpPr txBox="1"/>
          <p:nvPr/>
        </p:nvSpPr>
        <p:spPr>
          <a:xfrm>
            <a:off x="9264095" y="2037200"/>
            <a:ext cx="2060713" cy="923330"/>
          </a:xfrm>
          <a:prstGeom prst="rect">
            <a:avLst/>
          </a:prstGeom>
          <a:noFill/>
        </p:spPr>
        <p:txBody>
          <a:bodyPr wrap="square" rtlCol="0">
            <a:spAutoFit/>
          </a:bodyPr>
          <a:lstStyle/>
          <a:p>
            <a:r>
              <a:rPr lang="ja-JP" altLang="en-US" dirty="0"/>
              <a:t>レディースの服</a:t>
            </a:r>
            <a:endParaRPr lang="en-US" altLang="ja-JP" dirty="0"/>
          </a:p>
          <a:p>
            <a:r>
              <a:rPr kumimoji="1" lang="ja-JP" altLang="en-US" dirty="0"/>
              <a:t>着てる方が</a:t>
            </a:r>
            <a:endParaRPr kumimoji="1" lang="en-US" altLang="ja-JP" dirty="0"/>
          </a:p>
          <a:p>
            <a:r>
              <a:rPr lang="ja-JP" altLang="en-US" dirty="0"/>
              <a:t>似合ってるよ</a:t>
            </a:r>
            <a:endParaRPr lang="en-US" altLang="ja-JP" dirty="0"/>
          </a:p>
        </p:txBody>
      </p:sp>
      <p:sp>
        <p:nvSpPr>
          <p:cNvPr id="17" name="吹き出し: 円形 16">
            <a:extLst>
              <a:ext uri="{FF2B5EF4-FFF2-40B4-BE49-F238E27FC236}">
                <a16:creationId xmlns:a16="http://schemas.microsoft.com/office/drawing/2014/main" id="{620DA149-6CB9-42DA-A38A-B112915DF205}"/>
              </a:ext>
            </a:extLst>
          </p:cNvPr>
          <p:cNvSpPr/>
          <p:nvPr/>
        </p:nvSpPr>
        <p:spPr>
          <a:xfrm>
            <a:off x="5702636" y="3991242"/>
            <a:ext cx="1850226" cy="1312830"/>
          </a:xfrm>
          <a:prstGeom prst="wedgeEllipseCallout">
            <a:avLst>
              <a:gd name="adj1" fmla="val 58539"/>
              <a:gd name="adj2" fmla="val -3240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C69C7886-B818-43D4-AB42-D5290E23A17A}"/>
              </a:ext>
            </a:extLst>
          </p:cNvPr>
          <p:cNvSpPr txBox="1"/>
          <p:nvPr/>
        </p:nvSpPr>
        <p:spPr>
          <a:xfrm>
            <a:off x="6096000" y="4357143"/>
            <a:ext cx="1198057" cy="646331"/>
          </a:xfrm>
          <a:prstGeom prst="rect">
            <a:avLst/>
          </a:prstGeom>
          <a:noFill/>
        </p:spPr>
        <p:txBody>
          <a:bodyPr wrap="square" rtlCol="0">
            <a:spAutoFit/>
          </a:bodyPr>
          <a:lstStyle/>
          <a:p>
            <a:r>
              <a:rPr kumimoji="1" lang="ja-JP" altLang="en-US" dirty="0"/>
              <a:t>趣味が</a:t>
            </a:r>
            <a:endParaRPr kumimoji="1" lang="en-US" altLang="ja-JP" dirty="0"/>
          </a:p>
          <a:p>
            <a:r>
              <a:rPr lang="ja-JP" altLang="en-US" dirty="0"/>
              <a:t>面白いね</a:t>
            </a:r>
            <a:endParaRPr kumimoji="1" lang="ja-JP" altLang="en-US" dirty="0"/>
          </a:p>
        </p:txBody>
      </p:sp>
      <p:sp>
        <p:nvSpPr>
          <p:cNvPr id="20" name="四角形: 角を丸くする 19">
            <a:extLst>
              <a:ext uri="{FF2B5EF4-FFF2-40B4-BE49-F238E27FC236}">
                <a16:creationId xmlns:a16="http://schemas.microsoft.com/office/drawing/2014/main" id="{F5765941-9E30-41BD-949D-B97C928B02A6}"/>
              </a:ext>
            </a:extLst>
          </p:cNvPr>
          <p:cNvSpPr/>
          <p:nvPr/>
        </p:nvSpPr>
        <p:spPr>
          <a:xfrm>
            <a:off x="1093304" y="5604669"/>
            <a:ext cx="4293705" cy="930300"/>
          </a:xfrm>
          <a:prstGeom prst="roundRect">
            <a:avLst/>
          </a:prstGeom>
          <a:solidFill>
            <a:schemeClr val="accent5">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b="1" dirty="0"/>
              <a:t>個性を否定して，性別の観念</a:t>
            </a:r>
            <a:endParaRPr lang="en-US" altLang="ja-JP" b="1" dirty="0"/>
          </a:p>
          <a:p>
            <a:pPr algn="ctr"/>
            <a:r>
              <a:rPr kumimoji="1" lang="ja-JP" altLang="en-US" b="1" dirty="0"/>
              <a:t>を押し付けている人</a:t>
            </a:r>
          </a:p>
        </p:txBody>
      </p:sp>
      <p:sp>
        <p:nvSpPr>
          <p:cNvPr id="21" name="四角形: 角を丸くする 20">
            <a:extLst>
              <a:ext uri="{FF2B5EF4-FFF2-40B4-BE49-F238E27FC236}">
                <a16:creationId xmlns:a16="http://schemas.microsoft.com/office/drawing/2014/main" id="{07ADF45C-A4D6-46F6-B3BC-A29ED0528FF1}"/>
              </a:ext>
            </a:extLst>
          </p:cNvPr>
          <p:cNvSpPr/>
          <p:nvPr/>
        </p:nvSpPr>
        <p:spPr>
          <a:xfrm>
            <a:off x="6444083" y="5604669"/>
            <a:ext cx="4293705" cy="930300"/>
          </a:xfrm>
          <a:prstGeom prst="roundRect">
            <a:avLst/>
          </a:prstGeom>
          <a:solidFill>
            <a:schemeClr val="accent3">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a:t>自分の趣味を肯定し</a:t>
            </a:r>
            <a:endParaRPr kumimoji="1" lang="en-US" altLang="ja-JP" b="1" dirty="0"/>
          </a:p>
          <a:p>
            <a:pPr algn="ctr"/>
            <a:r>
              <a:rPr kumimoji="1" lang="ja-JP" altLang="en-US" b="1" dirty="0"/>
              <a:t>受け入れてくれる人</a:t>
            </a:r>
          </a:p>
        </p:txBody>
      </p:sp>
      <p:sp>
        <p:nvSpPr>
          <p:cNvPr id="22" name="乗算記号 21">
            <a:extLst>
              <a:ext uri="{FF2B5EF4-FFF2-40B4-BE49-F238E27FC236}">
                <a16:creationId xmlns:a16="http://schemas.microsoft.com/office/drawing/2014/main" id="{BA05698E-DD0C-40B8-9BC3-4DCB28D8DA30}"/>
              </a:ext>
            </a:extLst>
          </p:cNvPr>
          <p:cNvSpPr/>
          <p:nvPr/>
        </p:nvSpPr>
        <p:spPr>
          <a:xfrm>
            <a:off x="1525568" y="3722833"/>
            <a:ext cx="3377013" cy="2179347"/>
          </a:xfrm>
          <a:prstGeom prst="mathMultiply">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 塗りつぶしなし 11">
            <a:extLst>
              <a:ext uri="{FF2B5EF4-FFF2-40B4-BE49-F238E27FC236}">
                <a16:creationId xmlns:a16="http://schemas.microsoft.com/office/drawing/2014/main" id="{7BD854D8-C755-4995-94EB-422F2818DAA8}"/>
              </a:ext>
            </a:extLst>
          </p:cNvPr>
          <p:cNvSpPr/>
          <p:nvPr/>
        </p:nvSpPr>
        <p:spPr>
          <a:xfrm>
            <a:off x="7687421" y="3656269"/>
            <a:ext cx="1850227" cy="1877000"/>
          </a:xfrm>
          <a:prstGeom prst="donut">
            <a:avLst>
              <a:gd name="adj" fmla="val 13004"/>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461039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8DF1FAA-DDE0-4BC0-AE6D-5775D6CA2A20}"/>
              </a:ext>
            </a:extLst>
          </p:cNvPr>
          <p:cNvSpPr>
            <a:spLocks noGrp="1"/>
          </p:cNvSpPr>
          <p:nvPr>
            <p:ph idx="1"/>
          </p:nvPr>
        </p:nvSpPr>
        <p:spPr>
          <a:xfrm>
            <a:off x="838200" y="402336"/>
            <a:ext cx="10515600" cy="5774627"/>
          </a:xfrm>
        </p:spPr>
        <p:txBody>
          <a:bodyPr/>
          <a:lstStyle/>
          <a:p>
            <a:pPr marL="0" indent="0">
              <a:buNone/>
            </a:pPr>
            <a:r>
              <a:rPr lang="en-US" altLang="ja-JP" sz="2800" b="1" dirty="0"/>
              <a:t>(2)</a:t>
            </a:r>
            <a:r>
              <a:rPr lang="ja-JP" altLang="en-US" sz="2800" b="1" dirty="0"/>
              <a:t>周りに自分を理解してほしい</a:t>
            </a:r>
            <a:endParaRPr kumimoji="1" lang="ja-JP" altLang="en-US" b="1" dirty="0"/>
          </a:p>
        </p:txBody>
      </p:sp>
      <p:pic>
        <p:nvPicPr>
          <p:cNvPr id="4" name="図 3" descr="グラフ, 円グラフ&#10;&#10;自動的に生成された説明">
            <a:extLst>
              <a:ext uri="{FF2B5EF4-FFF2-40B4-BE49-F238E27FC236}">
                <a16:creationId xmlns:a16="http://schemas.microsoft.com/office/drawing/2014/main" id="{F02D54CD-45F2-43FB-B848-2DE918093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7217" y="3341758"/>
            <a:ext cx="5691926" cy="2669211"/>
          </a:xfrm>
          <a:prstGeom prst="rect">
            <a:avLst/>
          </a:prstGeom>
        </p:spPr>
      </p:pic>
      <p:pic>
        <p:nvPicPr>
          <p:cNvPr id="6" name="図 5" descr="グラフ, ヒストグラム&#10;&#10;自動的に生成された説明">
            <a:extLst>
              <a:ext uri="{FF2B5EF4-FFF2-40B4-BE49-F238E27FC236}">
                <a16:creationId xmlns:a16="http://schemas.microsoft.com/office/drawing/2014/main" id="{32DC47ED-4F65-45A2-B10E-40A4A4A59C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85" y="2044205"/>
            <a:ext cx="5269500" cy="3963481"/>
          </a:xfrm>
          <a:prstGeom prst="rect">
            <a:avLst/>
          </a:prstGeom>
        </p:spPr>
      </p:pic>
      <p:sp>
        <p:nvSpPr>
          <p:cNvPr id="8" name="テキスト ボックス 7">
            <a:extLst>
              <a:ext uri="{FF2B5EF4-FFF2-40B4-BE49-F238E27FC236}">
                <a16:creationId xmlns:a16="http://schemas.microsoft.com/office/drawing/2014/main" id="{884842E2-7348-4A01-8475-E731D1096409}"/>
              </a:ext>
            </a:extLst>
          </p:cNvPr>
          <p:cNvSpPr txBox="1"/>
          <p:nvPr/>
        </p:nvSpPr>
        <p:spPr>
          <a:xfrm>
            <a:off x="1087862" y="6007686"/>
            <a:ext cx="4324349" cy="338554"/>
          </a:xfrm>
          <a:prstGeom prst="rect">
            <a:avLst/>
          </a:prstGeom>
          <a:noFill/>
        </p:spPr>
        <p:txBody>
          <a:bodyPr wrap="square" rtlCol="0">
            <a:spAutoFit/>
          </a:bodyPr>
          <a:lstStyle/>
          <a:p>
            <a:r>
              <a:rPr kumimoji="1" lang="en-US" altLang="ja-JP" sz="1600" dirty="0">
                <a:solidFill>
                  <a:schemeClr val="tx1">
                    <a:lumMod val="65000"/>
                    <a:lumOff val="35000"/>
                  </a:schemeClr>
                </a:solidFill>
              </a:rPr>
              <a:t>(</a:t>
            </a:r>
            <a:r>
              <a:rPr kumimoji="1" lang="ja-JP" altLang="en-US" sz="1600" dirty="0">
                <a:solidFill>
                  <a:schemeClr val="tx1">
                    <a:lumMod val="65000"/>
                    <a:lumOff val="35000"/>
                  </a:schemeClr>
                </a:solidFill>
              </a:rPr>
              <a:t>引用元</a:t>
            </a:r>
            <a:r>
              <a:rPr kumimoji="1" lang="en-US" altLang="ja-JP" sz="1600" dirty="0">
                <a:solidFill>
                  <a:schemeClr val="tx1">
                    <a:lumMod val="65000"/>
                    <a:lumOff val="35000"/>
                  </a:schemeClr>
                </a:solidFill>
              </a:rPr>
              <a:t>:</a:t>
            </a:r>
            <a:r>
              <a:rPr kumimoji="1" lang="en-US" altLang="ja-JP" sz="1600" dirty="0">
                <a:solidFill>
                  <a:schemeClr val="tx1">
                    <a:lumMod val="65000"/>
                    <a:lumOff val="35000"/>
                  </a:schemeClr>
                </a:solidFill>
                <a:latin typeface="+mn-ea"/>
              </a:rPr>
              <a:t> NHK</a:t>
            </a:r>
            <a:r>
              <a:rPr kumimoji="1" lang="ja-JP" altLang="en-US" sz="1600" dirty="0">
                <a:solidFill>
                  <a:schemeClr val="tx1">
                    <a:lumMod val="65000"/>
                    <a:lumOff val="35000"/>
                  </a:schemeClr>
                </a:solidFill>
                <a:latin typeface="+mn-ea"/>
              </a:rPr>
              <a:t>「</a:t>
            </a:r>
            <a:r>
              <a:rPr kumimoji="1" lang="en-US" altLang="ja-JP" sz="1600" dirty="0">
                <a:solidFill>
                  <a:schemeClr val="tx1">
                    <a:lumMod val="65000"/>
                    <a:lumOff val="35000"/>
                  </a:schemeClr>
                </a:solidFill>
                <a:latin typeface="+mn-ea"/>
              </a:rPr>
              <a:t>LGBT</a:t>
            </a:r>
            <a:r>
              <a:rPr kumimoji="1" lang="ja-JP" altLang="en-US" sz="1600" dirty="0">
                <a:solidFill>
                  <a:schemeClr val="tx1">
                    <a:lumMod val="65000"/>
                    <a:lumOff val="35000"/>
                  </a:schemeClr>
                </a:solidFill>
                <a:latin typeface="+mn-ea"/>
              </a:rPr>
              <a:t>当事者アンケート調査</a:t>
            </a:r>
            <a:r>
              <a:rPr kumimoji="1" lang="en-US" altLang="ja-JP" sz="1600" dirty="0">
                <a:solidFill>
                  <a:schemeClr val="tx1">
                    <a:lumMod val="65000"/>
                    <a:lumOff val="35000"/>
                  </a:schemeClr>
                </a:solidFill>
                <a:latin typeface="+mn-ea"/>
              </a:rPr>
              <a:t>)</a:t>
            </a:r>
            <a:endParaRPr kumimoji="1" lang="ja-JP" altLang="en-US" sz="1600" dirty="0">
              <a:solidFill>
                <a:schemeClr val="tx1">
                  <a:lumMod val="65000"/>
                  <a:lumOff val="35000"/>
                </a:schemeClr>
              </a:solidFill>
            </a:endParaRPr>
          </a:p>
        </p:txBody>
      </p:sp>
      <p:sp>
        <p:nvSpPr>
          <p:cNvPr id="10" name="テキスト ボックス 9">
            <a:extLst>
              <a:ext uri="{FF2B5EF4-FFF2-40B4-BE49-F238E27FC236}">
                <a16:creationId xmlns:a16="http://schemas.microsoft.com/office/drawing/2014/main" id="{609B5BC5-4131-4838-907F-087CEF068DCB}"/>
              </a:ext>
            </a:extLst>
          </p:cNvPr>
          <p:cNvSpPr txBox="1"/>
          <p:nvPr/>
        </p:nvSpPr>
        <p:spPr>
          <a:xfrm>
            <a:off x="6960950" y="6007686"/>
            <a:ext cx="4392850" cy="338554"/>
          </a:xfrm>
          <a:prstGeom prst="rect">
            <a:avLst/>
          </a:prstGeom>
          <a:noFill/>
        </p:spPr>
        <p:txBody>
          <a:bodyPr wrap="square" rtlCol="0">
            <a:spAutoFit/>
          </a:bodyPr>
          <a:lstStyle/>
          <a:p>
            <a:r>
              <a:rPr kumimoji="1" lang="en-US" altLang="ja-JP" sz="1600" dirty="0">
                <a:solidFill>
                  <a:schemeClr val="tx1">
                    <a:lumMod val="65000"/>
                    <a:lumOff val="35000"/>
                  </a:schemeClr>
                </a:solidFill>
              </a:rPr>
              <a:t>(</a:t>
            </a:r>
            <a:r>
              <a:rPr kumimoji="1" lang="ja-JP" altLang="en-US" sz="1600" dirty="0">
                <a:solidFill>
                  <a:schemeClr val="tx1">
                    <a:lumMod val="65000"/>
                    <a:lumOff val="35000"/>
                  </a:schemeClr>
                </a:solidFill>
              </a:rPr>
              <a:t>引用元</a:t>
            </a:r>
            <a:r>
              <a:rPr kumimoji="1" lang="en-US" altLang="ja-JP" sz="1600" dirty="0">
                <a:solidFill>
                  <a:schemeClr val="tx1">
                    <a:lumMod val="65000"/>
                    <a:lumOff val="35000"/>
                  </a:schemeClr>
                </a:solidFill>
              </a:rPr>
              <a:t>:</a:t>
            </a:r>
            <a:r>
              <a:rPr kumimoji="1" lang="en-US" altLang="ja-JP" sz="1600" dirty="0">
                <a:solidFill>
                  <a:schemeClr val="tx1">
                    <a:lumMod val="65000"/>
                    <a:lumOff val="35000"/>
                  </a:schemeClr>
                </a:solidFill>
                <a:latin typeface="+mn-ea"/>
              </a:rPr>
              <a:t> NHK</a:t>
            </a:r>
            <a:r>
              <a:rPr kumimoji="1" lang="ja-JP" altLang="en-US" sz="1600" dirty="0">
                <a:solidFill>
                  <a:schemeClr val="tx1">
                    <a:lumMod val="65000"/>
                    <a:lumOff val="35000"/>
                  </a:schemeClr>
                </a:solidFill>
                <a:latin typeface="+mn-ea"/>
              </a:rPr>
              <a:t>「</a:t>
            </a:r>
            <a:r>
              <a:rPr kumimoji="1" lang="en-US" altLang="ja-JP" sz="1600" dirty="0">
                <a:solidFill>
                  <a:schemeClr val="tx1">
                    <a:lumMod val="65000"/>
                    <a:lumOff val="35000"/>
                  </a:schemeClr>
                </a:solidFill>
                <a:latin typeface="+mn-ea"/>
              </a:rPr>
              <a:t>LGBT</a:t>
            </a:r>
            <a:r>
              <a:rPr kumimoji="1" lang="ja-JP" altLang="en-US" sz="1600" dirty="0">
                <a:solidFill>
                  <a:schemeClr val="tx1">
                    <a:lumMod val="65000"/>
                    <a:lumOff val="35000"/>
                  </a:schemeClr>
                </a:solidFill>
                <a:latin typeface="+mn-ea"/>
              </a:rPr>
              <a:t>当事者アンケート調査</a:t>
            </a:r>
            <a:r>
              <a:rPr kumimoji="1" lang="en-US" altLang="ja-JP" sz="1600" dirty="0">
                <a:solidFill>
                  <a:schemeClr val="tx1">
                    <a:lumMod val="65000"/>
                    <a:lumOff val="35000"/>
                  </a:schemeClr>
                </a:solidFill>
                <a:latin typeface="+mn-ea"/>
              </a:rPr>
              <a:t>)</a:t>
            </a:r>
            <a:endParaRPr kumimoji="1" lang="ja-JP" altLang="en-US" sz="1600" dirty="0">
              <a:solidFill>
                <a:schemeClr val="tx1">
                  <a:lumMod val="65000"/>
                  <a:lumOff val="35000"/>
                </a:schemeClr>
              </a:solidFill>
            </a:endParaRPr>
          </a:p>
        </p:txBody>
      </p:sp>
      <p:sp>
        <p:nvSpPr>
          <p:cNvPr id="12" name="テキスト ボックス 11">
            <a:extLst>
              <a:ext uri="{FF2B5EF4-FFF2-40B4-BE49-F238E27FC236}">
                <a16:creationId xmlns:a16="http://schemas.microsoft.com/office/drawing/2014/main" id="{0DCFEDD3-6AA3-421A-BD3F-E1338665A9D1}"/>
              </a:ext>
            </a:extLst>
          </p:cNvPr>
          <p:cNvSpPr txBox="1"/>
          <p:nvPr/>
        </p:nvSpPr>
        <p:spPr>
          <a:xfrm>
            <a:off x="1826960" y="1736428"/>
            <a:ext cx="2846150" cy="615553"/>
          </a:xfrm>
          <a:prstGeom prst="rect">
            <a:avLst/>
          </a:prstGeom>
          <a:noFill/>
        </p:spPr>
        <p:txBody>
          <a:bodyPr wrap="square" rtlCol="0">
            <a:spAutoFit/>
          </a:bodyPr>
          <a:lstStyle/>
          <a:p>
            <a:r>
              <a:rPr kumimoji="1" lang="ja-JP" altLang="en-US" sz="1600" b="1" dirty="0"/>
              <a:t>カミングアウトした相手は？</a:t>
            </a:r>
            <a:br>
              <a:rPr kumimoji="1" lang="en-US" altLang="ja-JP" dirty="0"/>
            </a:br>
            <a:endParaRPr kumimoji="1" lang="ja-JP" altLang="en-US" dirty="0"/>
          </a:p>
        </p:txBody>
      </p:sp>
      <p:sp>
        <p:nvSpPr>
          <p:cNvPr id="13" name="テキスト ボックス 12">
            <a:extLst>
              <a:ext uri="{FF2B5EF4-FFF2-40B4-BE49-F238E27FC236}">
                <a16:creationId xmlns:a16="http://schemas.microsoft.com/office/drawing/2014/main" id="{AF6B7498-7F4C-4B44-9D9C-60B990C21B58}"/>
              </a:ext>
            </a:extLst>
          </p:cNvPr>
          <p:cNvSpPr txBox="1"/>
          <p:nvPr/>
        </p:nvSpPr>
        <p:spPr>
          <a:xfrm>
            <a:off x="8822980" y="3006487"/>
            <a:ext cx="1341013" cy="338554"/>
          </a:xfrm>
          <a:prstGeom prst="rect">
            <a:avLst/>
          </a:prstGeom>
          <a:noFill/>
        </p:spPr>
        <p:txBody>
          <a:bodyPr wrap="square" rtlCol="0">
            <a:spAutoFit/>
          </a:bodyPr>
          <a:lstStyle/>
          <a:p>
            <a:r>
              <a:rPr kumimoji="1" lang="ja-JP" altLang="en-US" sz="1600" b="1" dirty="0"/>
              <a:t>就労の形態</a:t>
            </a:r>
          </a:p>
        </p:txBody>
      </p:sp>
      <p:cxnSp>
        <p:nvCxnSpPr>
          <p:cNvPr id="16" name="直線コネクタ 15">
            <a:extLst>
              <a:ext uri="{FF2B5EF4-FFF2-40B4-BE49-F238E27FC236}">
                <a16:creationId xmlns:a16="http://schemas.microsoft.com/office/drawing/2014/main" id="{A65D47AA-553A-4BE2-AB51-BB9B46476354}"/>
              </a:ext>
            </a:extLst>
          </p:cNvPr>
          <p:cNvCxnSpPr>
            <a:cxnSpLocks/>
          </p:cNvCxnSpPr>
          <p:nvPr/>
        </p:nvCxnSpPr>
        <p:spPr>
          <a:xfrm flipV="1">
            <a:off x="2438400" y="1647586"/>
            <a:ext cx="4367293" cy="1524895"/>
          </a:xfrm>
          <a:prstGeom prst="line">
            <a:avLst/>
          </a:prstGeom>
        </p:spPr>
        <p:style>
          <a:lnRef idx="3">
            <a:schemeClr val="accent5"/>
          </a:lnRef>
          <a:fillRef idx="0">
            <a:schemeClr val="accent5"/>
          </a:fillRef>
          <a:effectRef idx="2">
            <a:schemeClr val="accent5"/>
          </a:effectRef>
          <a:fontRef idx="minor">
            <a:schemeClr val="tx1"/>
          </a:fontRef>
        </p:style>
      </p:cxnSp>
      <p:sp>
        <p:nvSpPr>
          <p:cNvPr id="17" name="正方形/長方形 16">
            <a:extLst>
              <a:ext uri="{FF2B5EF4-FFF2-40B4-BE49-F238E27FC236}">
                <a16:creationId xmlns:a16="http://schemas.microsoft.com/office/drawing/2014/main" id="{DB085BEB-C4C7-44E9-AC04-504F1B27F36B}"/>
              </a:ext>
            </a:extLst>
          </p:cNvPr>
          <p:cNvSpPr/>
          <p:nvPr/>
        </p:nvSpPr>
        <p:spPr>
          <a:xfrm>
            <a:off x="6805693" y="845874"/>
            <a:ext cx="3957557" cy="165128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a:latin typeface="+mn-ea"/>
              </a:rPr>
              <a:t>カミングアウト相手は友人が多く、家族・職場は少ない</a:t>
            </a:r>
            <a:endParaRPr kumimoji="1" lang="en-US" altLang="ja-JP" b="1" dirty="0">
              <a:latin typeface="+mn-ea"/>
            </a:endParaRPr>
          </a:p>
          <a:p>
            <a:pPr algn="ctr"/>
            <a:r>
              <a:rPr kumimoji="1" lang="ja-JP" altLang="en-US" b="1" dirty="0">
                <a:latin typeface="+mn-ea"/>
              </a:rPr>
              <a:t>↓</a:t>
            </a:r>
            <a:endParaRPr kumimoji="1" lang="en-US" altLang="ja-JP" b="1" dirty="0">
              <a:latin typeface="+mn-ea"/>
            </a:endParaRPr>
          </a:p>
          <a:p>
            <a:pPr algn="ctr"/>
            <a:r>
              <a:rPr kumimoji="1" lang="ja-JP" altLang="en-US" b="1" dirty="0">
                <a:solidFill>
                  <a:srgbClr val="FF0000"/>
                </a:solidFill>
                <a:latin typeface="+mn-ea"/>
              </a:rPr>
              <a:t>家族・職場</a:t>
            </a:r>
            <a:r>
              <a:rPr kumimoji="1" lang="ja-JP" altLang="en-US" b="1" dirty="0">
                <a:latin typeface="+mn-ea"/>
              </a:rPr>
              <a:t>などでも</a:t>
            </a:r>
            <a:endParaRPr kumimoji="1" lang="en-US" altLang="ja-JP" b="1" dirty="0">
              <a:latin typeface="+mn-ea"/>
            </a:endParaRPr>
          </a:p>
          <a:p>
            <a:pPr algn="ctr"/>
            <a:r>
              <a:rPr kumimoji="1" lang="ja-JP" altLang="en-US" b="1" dirty="0">
                <a:latin typeface="+mn-ea"/>
              </a:rPr>
              <a:t>自分の個性を認めてほしい</a:t>
            </a:r>
          </a:p>
        </p:txBody>
      </p:sp>
      <p:sp>
        <p:nvSpPr>
          <p:cNvPr id="9" name="フレーム 8">
            <a:extLst>
              <a:ext uri="{FF2B5EF4-FFF2-40B4-BE49-F238E27FC236}">
                <a16:creationId xmlns:a16="http://schemas.microsoft.com/office/drawing/2014/main" id="{A91B61BB-2F0A-4F2A-8E01-5BD57264FDD0}"/>
              </a:ext>
            </a:extLst>
          </p:cNvPr>
          <p:cNvSpPr/>
          <p:nvPr/>
        </p:nvSpPr>
        <p:spPr>
          <a:xfrm>
            <a:off x="1362075" y="2133600"/>
            <a:ext cx="1076325" cy="3514725"/>
          </a:xfrm>
          <a:prstGeom prst="frame">
            <a:avLst>
              <a:gd name="adj1" fmla="val 86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803942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8FA792B-CF8C-455D-B4C9-55B997C32FD0}"/>
              </a:ext>
            </a:extLst>
          </p:cNvPr>
          <p:cNvSpPr>
            <a:spLocks noGrp="1"/>
          </p:cNvSpPr>
          <p:nvPr>
            <p:ph idx="1"/>
          </p:nvPr>
        </p:nvSpPr>
        <p:spPr>
          <a:xfrm>
            <a:off x="647699" y="495966"/>
            <a:ext cx="10848975" cy="5866067"/>
          </a:xfrm>
        </p:spPr>
        <p:txBody>
          <a:bodyPr>
            <a:normAutofit fontScale="92500" lnSpcReduction="20000"/>
          </a:bodyPr>
          <a:lstStyle/>
          <a:p>
            <a:pPr marL="0" indent="0">
              <a:buNone/>
            </a:pPr>
            <a:r>
              <a:rPr lang="en-US" altLang="ja-JP" sz="2800" u="sng" dirty="0"/>
              <a:t>(3)</a:t>
            </a:r>
            <a:r>
              <a:rPr lang="ja-JP" altLang="en-US" sz="2700" u="sng" dirty="0"/>
              <a:t>まとめ</a:t>
            </a:r>
            <a:endParaRPr lang="en-US" altLang="ja-JP" sz="2700" u="sng" dirty="0"/>
          </a:p>
          <a:p>
            <a:pPr marL="0" indent="0">
              <a:buNone/>
            </a:pPr>
            <a:r>
              <a:rPr lang="ja-JP" altLang="en-US" sz="2400" dirty="0">
                <a:latin typeface="游明朝" panose="02020400000000000000" pitchFamily="18" charset="-128"/>
                <a:ea typeface="游明朝" panose="02020400000000000000" pitchFamily="18" charset="-128"/>
              </a:rPr>
              <a:t>・ターゲットが求めているのは</a:t>
            </a:r>
            <a:r>
              <a:rPr lang="en-US" altLang="ja-JP" sz="2400" dirty="0">
                <a:latin typeface="游明朝" panose="02020400000000000000" pitchFamily="18" charset="-128"/>
                <a:ea typeface="游明朝" panose="02020400000000000000" pitchFamily="18" charset="-128"/>
              </a:rPr>
              <a:t>…</a:t>
            </a:r>
          </a:p>
          <a:p>
            <a:pPr marL="0" indent="0">
              <a:buNone/>
            </a:pPr>
            <a:endParaRPr lang="en-US" altLang="ja-JP" sz="2600" dirty="0">
              <a:latin typeface="游明朝" panose="02020400000000000000" pitchFamily="18" charset="-128"/>
              <a:ea typeface="游明朝" panose="02020400000000000000" pitchFamily="18" charset="-128"/>
            </a:endParaRPr>
          </a:p>
          <a:p>
            <a:pPr marL="0" indent="0">
              <a:buNone/>
            </a:pPr>
            <a:r>
              <a:rPr lang="en-US" altLang="ja-JP" sz="2600" b="1" dirty="0">
                <a:solidFill>
                  <a:srgbClr val="C00000"/>
                </a:solidFill>
                <a:latin typeface="游明朝" panose="02020400000000000000" pitchFamily="18" charset="-128"/>
                <a:ea typeface="游明朝" panose="02020400000000000000" pitchFamily="18" charset="-128"/>
              </a:rPr>
              <a:t>(1)</a:t>
            </a:r>
            <a:r>
              <a:rPr lang="ja-JP" altLang="en-US" sz="2600" b="1" dirty="0">
                <a:solidFill>
                  <a:srgbClr val="C00000"/>
                </a:solidFill>
                <a:latin typeface="游明朝" panose="02020400000000000000" pitchFamily="18" charset="-128"/>
                <a:ea typeface="游明朝" panose="02020400000000000000" pitchFamily="18" charset="-128"/>
              </a:rPr>
              <a:t>「自身を理解してくれること」</a:t>
            </a:r>
            <a:r>
              <a:rPr lang="en-US" altLang="ja-JP" sz="2600" b="1" dirty="0">
                <a:solidFill>
                  <a:srgbClr val="C00000"/>
                </a:solidFill>
                <a:latin typeface="游明朝" panose="02020400000000000000" pitchFamily="18" charset="-128"/>
                <a:ea typeface="游明朝" panose="02020400000000000000" pitchFamily="18" charset="-128"/>
              </a:rPr>
              <a:t>(</a:t>
            </a:r>
            <a:r>
              <a:rPr lang="ja-JP" altLang="en-US" sz="2600" b="1" dirty="0">
                <a:solidFill>
                  <a:srgbClr val="C00000"/>
                </a:solidFill>
                <a:latin typeface="游明朝" panose="02020400000000000000" pitchFamily="18" charset="-128"/>
                <a:ea typeface="游明朝" panose="02020400000000000000" pitchFamily="18" charset="-128"/>
              </a:rPr>
              <a:t>＝理解を深めてほしい、許容してほしい</a:t>
            </a:r>
            <a:r>
              <a:rPr lang="en-US" altLang="ja-JP" sz="2600" b="1" dirty="0">
                <a:solidFill>
                  <a:srgbClr val="C00000"/>
                </a:solidFill>
                <a:latin typeface="游明朝" panose="02020400000000000000" pitchFamily="18" charset="-128"/>
                <a:ea typeface="游明朝" panose="02020400000000000000" pitchFamily="18" charset="-128"/>
              </a:rPr>
              <a:t>)</a:t>
            </a:r>
            <a:br>
              <a:rPr lang="en-US" altLang="ja-JP" sz="2600" b="1" dirty="0">
                <a:solidFill>
                  <a:srgbClr val="C00000"/>
                </a:solidFill>
                <a:latin typeface="游明朝" panose="02020400000000000000" pitchFamily="18" charset="-128"/>
                <a:ea typeface="游明朝" panose="02020400000000000000" pitchFamily="18" charset="-128"/>
              </a:rPr>
            </a:br>
            <a:endParaRPr lang="en-US" altLang="ja-JP" sz="2600" b="1" dirty="0">
              <a:solidFill>
                <a:srgbClr val="C00000"/>
              </a:solidFill>
              <a:latin typeface="游明朝" panose="02020400000000000000" pitchFamily="18" charset="-128"/>
              <a:ea typeface="游明朝" panose="02020400000000000000" pitchFamily="18" charset="-128"/>
            </a:endParaRPr>
          </a:p>
          <a:p>
            <a:pPr marL="0" indent="0">
              <a:buNone/>
            </a:pPr>
            <a:r>
              <a:rPr lang="ja-JP" altLang="en-US" sz="2600" b="1" dirty="0">
                <a:latin typeface="游明朝" panose="02020400000000000000" pitchFamily="18" charset="-128"/>
                <a:ea typeface="游明朝" panose="02020400000000000000" pitchFamily="18" charset="-128"/>
              </a:rPr>
              <a:t>→</a:t>
            </a:r>
            <a:r>
              <a:rPr lang="en-US" altLang="ja-JP" sz="2600" b="1" dirty="0">
                <a:solidFill>
                  <a:srgbClr val="C00000"/>
                </a:solidFill>
                <a:latin typeface="游明朝" panose="02020400000000000000" pitchFamily="18" charset="-128"/>
                <a:ea typeface="游明朝" panose="02020400000000000000" pitchFamily="18" charset="-128"/>
              </a:rPr>
              <a:t>×</a:t>
            </a:r>
            <a:r>
              <a:rPr lang="ja-JP" altLang="en-US" sz="2600" b="1" dirty="0">
                <a:latin typeface="游明朝" panose="02020400000000000000" pitchFamily="18" charset="-128"/>
                <a:ea typeface="游明朝" panose="02020400000000000000" pitchFamily="18" charset="-128"/>
              </a:rPr>
              <a:t>個性を否定して，性別の観念を押し付ける</a:t>
            </a:r>
            <a:endParaRPr lang="en-US" altLang="ja-JP" sz="2600" b="1" dirty="0">
              <a:latin typeface="游明朝" panose="02020400000000000000" pitchFamily="18" charset="-128"/>
              <a:ea typeface="游明朝" panose="02020400000000000000" pitchFamily="18" charset="-128"/>
            </a:endParaRPr>
          </a:p>
          <a:p>
            <a:pPr marL="0" indent="0">
              <a:buNone/>
            </a:pPr>
            <a:endParaRPr lang="en-US" altLang="ja-JP" sz="2600" b="1" dirty="0">
              <a:solidFill>
                <a:srgbClr val="C00000"/>
              </a:solidFill>
              <a:latin typeface="游明朝" panose="02020400000000000000" pitchFamily="18" charset="-128"/>
              <a:ea typeface="游明朝" panose="02020400000000000000" pitchFamily="18" charset="-128"/>
            </a:endParaRPr>
          </a:p>
          <a:p>
            <a:pPr marL="0" indent="0">
              <a:buNone/>
            </a:pPr>
            <a:r>
              <a:rPr lang="ja-JP" altLang="en-US" sz="2600" b="1" dirty="0">
                <a:solidFill>
                  <a:srgbClr val="C00000"/>
                </a:solidFill>
                <a:latin typeface="游明朝" panose="02020400000000000000" pitchFamily="18" charset="-128"/>
                <a:ea typeface="游明朝" panose="02020400000000000000" pitchFamily="18" charset="-128"/>
              </a:rPr>
              <a:t>　〇</a:t>
            </a:r>
            <a:r>
              <a:rPr lang="ja-JP" altLang="en-US" sz="2600" b="1" dirty="0">
                <a:latin typeface="游明朝" panose="02020400000000000000" pitchFamily="18" charset="-128"/>
                <a:ea typeface="游明朝" panose="02020400000000000000" pitchFamily="18" charset="-128"/>
              </a:rPr>
              <a:t>自分の趣味を肯定し受け入れてくれる人</a:t>
            </a:r>
          </a:p>
          <a:p>
            <a:pPr marL="0" indent="0">
              <a:buNone/>
            </a:pPr>
            <a:endParaRPr lang="en-US" altLang="ja-JP" sz="2600" b="1" dirty="0">
              <a:solidFill>
                <a:srgbClr val="C00000"/>
              </a:solidFill>
              <a:latin typeface="游明朝" panose="02020400000000000000" pitchFamily="18" charset="-128"/>
              <a:ea typeface="游明朝" panose="02020400000000000000" pitchFamily="18" charset="-128"/>
            </a:endParaRPr>
          </a:p>
          <a:p>
            <a:pPr marL="0" indent="0">
              <a:buNone/>
            </a:pPr>
            <a:r>
              <a:rPr lang="en-US" altLang="ja-JP" sz="2600" b="1" dirty="0">
                <a:solidFill>
                  <a:srgbClr val="C00000"/>
                </a:solidFill>
                <a:latin typeface="游明朝" panose="02020400000000000000" pitchFamily="18" charset="-128"/>
                <a:ea typeface="游明朝" panose="02020400000000000000" pitchFamily="18" charset="-128"/>
              </a:rPr>
              <a:t>(2)</a:t>
            </a:r>
            <a:r>
              <a:rPr lang="ja-JP" altLang="en-US" sz="2600" b="1" dirty="0">
                <a:solidFill>
                  <a:srgbClr val="C00000"/>
                </a:solidFill>
                <a:latin typeface="游明朝" panose="02020400000000000000" pitchFamily="18" charset="-128"/>
                <a:ea typeface="游明朝" panose="02020400000000000000" pitchFamily="18" charset="-128"/>
              </a:rPr>
              <a:t>「理解者が近くにいること」（＝場所，人間関係の種類において，</a:t>
            </a:r>
            <a:endParaRPr lang="en-US" altLang="ja-JP" sz="2600" b="1" dirty="0">
              <a:solidFill>
                <a:srgbClr val="C00000"/>
              </a:solidFill>
              <a:latin typeface="游明朝" panose="02020400000000000000" pitchFamily="18" charset="-128"/>
              <a:ea typeface="游明朝" panose="02020400000000000000" pitchFamily="18" charset="-128"/>
            </a:endParaRPr>
          </a:p>
          <a:p>
            <a:pPr marL="0" indent="0">
              <a:buNone/>
            </a:pPr>
            <a:r>
              <a:rPr lang="ja-JP" altLang="en-US" sz="2600" b="1" dirty="0">
                <a:solidFill>
                  <a:srgbClr val="C00000"/>
                </a:solidFill>
                <a:latin typeface="游明朝" panose="02020400000000000000" pitchFamily="18" charset="-128"/>
                <a:ea typeface="游明朝" panose="02020400000000000000" pitchFamily="18" charset="-128"/>
              </a:rPr>
              <a:t>　　　　　　　　　　　　　　　　　　　　　　認められる範囲を広げたい）</a:t>
            </a:r>
            <a:br>
              <a:rPr lang="en-US" altLang="ja-JP" sz="2600" b="1" dirty="0">
                <a:solidFill>
                  <a:srgbClr val="C00000"/>
                </a:solidFill>
                <a:latin typeface="游明朝" panose="02020400000000000000" pitchFamily="18" charset="-128"/>
                <a:ea typeface="游明朝" panose="02020400000000000000" pitchFamily="18" charset="-128"/>
              </a:rPr>
            </a:br>
            <a:endParaRPr lang="en-US" altLang="ja-JP" sz="2600" b="1" dirty="0">
              <a:solidFill>
                <a:srgbClr val="C00000"/>
              </a:solidFill>
              <a:latin typeface="游明朝" panose="02020400000000000000" pitchFamily="18" charset="-128"/>
              <a:ea typeface="游明朝" panose="02020400000000000000" pitchFamily="18" charset="-128"/>
            </a:endParaRPr>
          </a:p>
          <a:p>
            <a:pPr marL="0" indent="0">
              <a:buNone/>
            </a:pPr>
            <a:r>
              <a:rPr lang="ja-JP" altLang="en-US" sz="2600" b="1" dirty="0">
                <a:latin typeface="游明朝" panose="02020400000000000000" pitchFamily="18" charset="-128"/>
                <a:ea typeface="游明朝" panose="02020400000000000000" pitchFamily="18" charset="-128"/>
              </a:rPr>
              <a:t>→友人だけでなく，家族・職場でも理解されたい</a:t>
            </a:r>
            <a:endParaRPr lang="en-US" altLang="ja-JP" sz="2600" b="1" dirty="0">
              <a:latin typeface="游明朝" panose="02020400000000000000" pitchFamily="18" charset="-128"/>
              <a:ea typeface="游明朝" panose="02020400000000000000" pitchFamily="18" charset="-128"/>
            </a:endParaRPr>
          </a:p>
          <a:p>
            <a:pPr marL="0" indent="0">
              <a:buNone/>
            </a:pPr>
            <a:endParaRPr lang="en-US" altLang="ja-JP" sz="2400" dirty="0">
              <a:latin typeface="游明朝" panose="02020400000000000000" pitchFamily="18" charset="-128"/>
              <a:ea typeface="游明朝" panose="02020400000000000000" pitchFamily="18" charset="-128"/>
            </a:endParaRPr>
          </a:p>
          <a:p>
            <a:pPr marL="0" indent="0">
              <a:buNone/>
            </a:pPr>
            <a:r>
              <a:rPr lang="ja-JP" altLang="en-US" sz="2400" dirty="0">
                <a:latin typeface="游明朝" panose="02020400000000000000" pitchFamily="18" charset="-128"/>
                <a:ea typeface="游明朝" panose="02020400000000000000" pitchFamily="18" charset="-128"/>
              </a:rPr>
              <a:t>の</a:t>
            </a:r>
            <a:r>
              <a:rPr lang="en-US" altLang="ja-JP" sz="2400" dirty="0">
                <a:latin typeface="游明朝" panose="02020400000000000000" pitchFamily="18" charset="-128"/>
                <a:ea typeface="游明朝" panose="02020400000000000000" pitchFamily="18" charset="-128"/>
              </a:rPr>
              <a:t>2</a:t>
            </a:r>
            <a:r>
              <a:rPr lang="ja-JP" altLang="en-US" sz="2400" dirty="0">
                <a:latin typeface="游明朝" panose="02020400000000000000" pitchFamily="18" charset="-128"/>
                <a:ea typeface="游明朝" panose="02020400000000000000" pitchFamily="18" charset="-128"/>
              </a:rPr>
              <a:t>つである。</a:t>
            </a:r>
            <a:endParaRPr lang="en-US" altLang="ja-JP" sz="2400" dirty="0">
              <a:latin typeface="游明朝" panose="02020400000000000000" pitchFamily="18" charset="-128"/>
              <a:ea typeface="游明朝" panose="02020400000000000000" pitchFamily="18" charset="-128"/>
            </a:endParaRPr>
          </a:p>
          <a:p>
            <a:pPr marL="0" indent="0">
              <a:buNone/>
            </a:pPr>
            <a:endParaRPr kumimoji="1" lang="en-US" altLang="ja-JP" sz="2400" dirty="0"/>
          </a:p>
          <a:p>
            <a:pPr marL="0" indent="0">
              <a:buNone/>
            </a:pPr>
            <a:endParaRPr kumimoji="1" lang="ja-JP" altLang="en-US" sz="2400" dirty="0"/>
          </a:p>
        </p:txBody>
      </p:sp>
    </p:spTree>
    <p:extLst>
      <p:ext uri="{BB962C8B-B14F-4D97-AF65-F5344CB8AC3E}">
        <p14:creationId xmlns:p14="http://schemas.microsoft.com/office/powerpoint/2010/main" val="3679040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579FAE0-AA3E-4D16-8248-29BFB24D81E1}"/>
              </a:ext>
            </a:extLst>
          </p:cNvPr>
          <p:cNvSpPr>
            <a:spLocks noGrp="1"/>
          </p:cNvSpPr>
          <p:nvPr>
            <p:ph idx="1"/>
          </p:nvPr>
        </p:nvSpPr>
        <p:spPr>
          <a:xfrm>
            <a:off x="838200" y="669131"/>
            <a:ext cx="10515600" cy="5519738"/>
          </a:xfrm>
        </p:spPr>
        <p:txBody>
          <a:bodyPr>
            <a:normAutofit lnSpcReduction="10000"/>
          </a:bodyPr>
          <a:lstStyle/>
          <a:p>
            <a:pPr marL="0" indent="0">
              <a:buNone/>
            </a:pPr>
            <a:r>
              <a:rPr lang="ja-JP" altLang="en-US" sz="2800" dirty="0"/>
              <a:t>・</a:t>
            </a:r>
            <a:r>
              <a:rPr lang="ja-JP" altLang="en-US" sz="2200" dirty="0"/>
              <a:t>ターゲットユーザーが求めていることから考えると，</a:t>
            </a:r>
            <a:endParaRPr lang="en-US" altLang="ja-JP" sz="2200" dirty="0"/>
          </a:p>
          <a:p>
            <a:pPr marL="0" indent="0">
              <a:buNone/>
            </a:pPr>
            <a:endParaRPr lang="en-US" altLang="ja-JP" sz="2200" dirty="0"/>
          </a:p>
          <a:p>
            <a:pPr marL="0" indent="0">
              <a:buNone/>
            </a:pPr>
            <a:r>
              <a:rPr lang="ja-JP" altLang="en-US" sz="2400" dirty="0"/>
              <a:t>今回は</a:t>
            </a:r>
            <a:r>
              <a:rPr lang="en-US" altLang="ja-JP" sz="2400" dirty="0"/>
              <a:t>…</a:t>
            </a:r>
          </a:p>
          <a:p>
            <a:pPr marL="0" indent="0">
              <a:buNone/>
            </a:pPr>
            <a:endParaRPr lang="en-US" altLang="ja-JP" sz="2400" dirty="0"/>
          </a:p>
          <a:p>
            <a:pPr marL="0" indent="0">
              <a:buNone/>
            </a:pPr>
            <a:r>
              <a:rPr kumimoji="1" lang="ja-JP" altLang="en-US" sz="2800" b="1" dirty="0"/>
              <a:t>目的：「ジェンダーレス」を支援すること</a:t>
            </a:r>
            <a:endParaRPr kumimoji="1" lang="en-US" altLang="ja-JP" sz="2800" b="1" dirty="0"/>
          </a:p>
          <a:p>
            <a:pPr marL="0" indent="0">
              <a:buNone/>
            </a:pPr>
            <a:endParaRPr kumimoji="1" lang="en-US" altLang="ja-JP" sz="2800" dirty="0"/>
          </a:p>
          <a:p>
            <a:pPr marL="0" indent="0">
              <a:buNone/>
            </a:pPr>
            <a:r>
              <a:rPr lang="ja-JP" altLang="en-US" sz="2800" b="1" dirty="0"/>
              <a:t>ターゲット：自分に自信がないユーザー</a:t>
            </a:r>
            <a:endParaRPr lang="en-US" altLang="ja-JP" sz="2800" b="1" dirty="0"/>
          </a:p>
          <a:p>
            <a:pPr marL="0" indent="0">
              <a:buNone/>
            </a:pPr>
            <a:endParaRPr lang="en-US" altLang="ja-JP" sz="2800" dirty="0"/>
          </a:p>
          <a:p>
            <a:pPr marL="0" indent="0">
              <a:buNone/>
            </a:pPr>
            <a:r>
              <a:rPr kumimoji="1" lang="ja-JP" altLang="en-US" sz="2800" b="1" dirty="0"/>
              <a:t>内容：自身の経験を兼ねた情報を伝えることで</a:t>
            </a:r>
            <a:endParaRPr kumimoji="1" lang="en-US" altLang="ja-JP" sz="2800" b="1" dirty="0"/>
          </a:p>
          <a:p>
            <a:pPr marL="0" indent="0">
              <a:buNone/>
            </a:pPr>
            <a:r>
              <a:rPr lang="ja-JP" altLang="en-US" b="1" dirty="0"/>
              <a:t>　　　　　　　　　　　　</a:t>
            </a:r>
            <a:r>
              <a:rPr kumimoji="1" lang="ja-JP" altLang="en-US" sz="2800" b="1" dirty="0"/>
              <a:t>自分に自信を持たせ，安心させる</a:t>
            </a:r>
            <a:endParaRPr kumimoji="1" lang="en-US" altLang="ja-JP" sz="2800" b="1" dirty="0"/>
          </a:p>
          <a:p>
            <a:pPr marL="0" indent="0">
              <a:buNone/>
            </a:pPr>
            <a:endParaRPr kumimoji="1" lang="en-US" altLang="ja-JP" sz="2800" b="1" dirty="0"/>
          </a:p>
          <a:p>
            <a:pPr marL="0" indent="0">
              <a:buNone/>
            </a:pPr>
            <a:r>
              <a:rPr kumimoji="1" lang="ja-JP" altLang="en-US" sz="2400" dirty="0"/>
              <a:t>ことが出来るようなサイトを作成</a:t>
            </a:r>
            <a:endParaRPr kumimoji="1" lang="en-US" altLang="ja-JP" sz="2400" dirty="0"/>
          </a:p>
          <a:p>
            <a:endParaRPr kumimoji="1" lang="ja-JP" altLang="en-US" dirty="0"/>
          </a:p>
        </p:txBody>
      </p:sp>
    </p:spTree>
    <p:extLst>
      <p:ext uri="{BB962C8B-B14F-4D97-AF65-F5344CB8AC3E}">
        <p14:creationId xmlns:p14="http://schemas.microsoft.com/office/powerpoint/2010/main" val="1054517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851D8B-B42F-4C69-AACF-9C4D27BE5852}"/>
              </a:ext>
            </a:extLst>
          </p:cNvPr>
          <p:cNvSpPr>
            <a:spLocks noGrp="1"/>
          </p:cNvSpPr>
          <p:nvPr>
            <p:ph type="title"/>
          </p:nvPr>
        </p:nvSpPr>
        <p:spPr>
          <a:xfrm>
            <a:off x="838200" y="97799"/>
            <a:ext cx="10515600" cy="777875"/>
          </a:xfrm>
        </p:spPr>
        <p:txBody>
          <a:bodyPr>
            <a:normAutofit/>
          </a:bodyPr>
          <a:lstStyle/>
          <a:p>
            <a:r>
              <a:rPr kumimoji="1" lang="en-US" altLang="ja-JP" sz="3200" b="1" u="sng" dirty="0">
                <a:effectLst>
                  <a:outerShdw blurRad="38100" dist="38100" dir="2700000" algn="tl">
                    <a:srgbClr val="000000">
                      <a:alpha val="43137"/>
                    </a:srgbClr>
                  </a:outerShdw>
                </a:effectLst>
              </a:rPr>
              <a:t>5</a:t>
            </a:r>
            <a:r>
              <a:rPr lang="ja-JP" altLang="en-US" sz="3200" b="1" u="sng" dirty="0">
                <a:effectLst>
                  <a:outerShdw blurRad="38100" dist="38100" dir="2700000" algn="tl">
                    <a:srgbClr val="000000">
                      <a:alpha val="43137"/>
                    </a:srgbClr>
                  </a:outerShdw>
                </a:effectLst>
              </a:rPr>
              <a:t>．</a:t>
            </a:r>
            <a:r>
              <a:rPr kumimoji="1" lang="ja-JP" altLang="en-US" sz="3200" b="1" u="sng" dirty="0">
                <a:effectLst>
                  <a:outerShdw blurRad="38100" dist="38100" dir="2700000" algn="tl">
                    <a:srgbClr val="000000">
                      <a:alpha val="43137"/>
                    </a:srgbClr>
                  </a:outerShdw>
                </a:effectLst>
              </a:rPr>
              <a:t>競合分析</a:t>
            </a:r>
          </a:p>
        </p:txBody>
      </p:sp>
      <p:sp>
        <p:nvSpPr>
          <p:cNvPr id="3" name="コンテンツ プレースホルダー 2">
            <a:extLst>
              <a:ext uri="{FF2B5EF4-FFF2-40B4-BE49-F238E27FC236}">
                <a16:creationId xmlns:a16="http://schemas.microsoft.com/office/drawing/2014/main" id="{F8CC1F3D-72A0-42DD-BBEC-774422A782F2}"/>
              </a:ext>
            </a:extLst>
          </p:cNvPr>
          <p:cNvSpPr>
            <a:spLocks noGrp="1"/>
          </p:cNvSpPr>
          <p:nvPr>
            <p:ph idx="1"/>
          </p:nvPr>
        </p:nvSpPr>
        <p:spPr>
          <a:xfrm>
            <a:off x="628649" y="4010026"/>
            <a:ext cx="11201399" cy="2924174"/>
          </a:xfrm>
        </p:spPr>
        <p:txBody>
          <a:bodyPr>
            <a:normAutofit/>
          </a:bodyPr>
          <a:lstStyle/>
          <a:p>
            <a:pPr marL="0" indent="0">
              <a:lnSpc>
                <a:spcPct val="110000"/>
              </a:lnSpc>
              <a:buNone/>
            </a:pPr>
            <a:r>
              <a:rPr lang="ja-JP" altLang="en-US" sz="2000" dirty="0">
                <a:latin typeface="游明朝" panose="02020400000000000000" pitchFamily="18" charset="-128"/>
                <a:ea typeface="游明朝" panose="02020400000000000000" pitchFamily="18" charset="-128"/>
              </a:rPr>
              <a:t>・しかも，</a:t>
            </a:r>
            <a:r>
              <a:rPr lang="en-US" altLang="ja-JP" sz="2000" dirty="0">
                <a:latin typeface="游明朝" panose="02020400000000000000" pitchFamily="18" charset="-128"/>
                <a:ea typeface="游明朝" panose="02020400000000000000" pitchFamily="18" charset="-128"/>
              </a:rPr>
              <a:t>9</a:t>
            </a:r>
            <a:r>
              <a:rPr lang="ja-JP" altLang="en-US" sz="2000" dirty="0">
                <a:latin typeface="游明朝" panose="02020400000000000000" pitchFamily="18" charset="-128"/>
                <a:ea typeface="游明朝" panose="02020400000000000000" pitchFamily="18" charset="-128"/>
              </a:rPr>
              <a:t>割の「ジェンダーレス」に関係するサイトは</a:t>
            </a:r>
            <a:r>
              <a:rPr lang="ja-JP" altLang="en-US" sz="2000" b="1" dirty="0">
                <a:solidFill>
                  <a:srgbClr val="C00000"/>
                </a:solidFill>
                <a:latin typeface="游明朝" panose="02020400000000000000" pitchFamily="18" charset="-128"/>
                <a:ea typeface="游明朝" panose="02020400000000000000" pitchFamily="18" charset="-128"/>
              </a:rPr>
              <a:t>社会について</a:t>
            </a:r>
            <a:r>
              <a:rPr lang="ja-JP" altLang="en-US" sz="2000" dirty="0">
                <a:latin typeface="游明朝" panose="02020400000000000000" pitchFamily="18" charset="-128"/>
                <a:ea typeface="游明朝" panose="02020400000000000000" pitchFamily="18" charset="-128"/>
              </a:rPr>
              <a:t>の内容のものばかり</a:t>
            </a:r>
            <a:endParaRPr lang="en-US" altLang="ja-JP" sz="2000" dirty="0">
              <a:latin typeface="游明朝" panose="02020400000000000000" pitchFamily="18" charset="-128"/>
              <a:ea typeface="游明朝" panose="02020400000000000000" pitchFamily="18" charset="-128"/>
            </a:endParaRPr>
          </a:p>
          <a:p>
            <a:pPr marL="0" indent="0">
              <a:lnSpc>
                <a:spcPct val="110000"/>
              </a:lnSpc>
              <a:buNone/>
            </a:pPr>
            <a:r>
              <a:rPr lang="ja-JP" altLang="en-US" sz="2000" dirty="0">
                <a:latin typeface="游明朝" panose="02020400000000000000" pitchFamily="18" charset="-128"/>
                <a:ea typeface="游明朝" panose="02020400000000000000" pitchFamily="18" charset="-128"/>
              </a:rPr>
              <a:t>　</a:t>
            </a:r>
            <a:r>
              <a:rPr lang="en-US" altLang="ja-JP" sz="2000" dirty="0">
                <a:latin typeface="游明朝" panose="02020400000000000000" pitchFamily="18" charset="-128"/>
                <a:ea typeface="游明朝" panose="02020400000000000000" pitchFamily="18" charset="-128"/>
              </a:rPr>
              <a:t>〈</a:t>
            </a:r>
            <a:r>
              <a:rPr lang="ja-JP" altLang="en-US" sz="2000" dirty="0">
                <a:latin typeface="游明朝" panose="02020400000000000000" pitchFamily="18" charset="-128"/>
                <a:ea typeface="游明朝" panose="02020400000000000000" pitchFamily="18" charset="-128"/>
              </a:rPr>
              <a:t>例</a:t>
            </a:r>
            <a:r>
              <a:rPr lang="en-US" altLang="ja-JP" sz="2000" dirty="0">
                <a:latin typeface="游明朝" panose="02020400000000000000" pitchFamily="18" charset="-128"/>
                <a:ea typeface="游明朝" panose="02020400000000000000" pitchFamily="18" charset="-128"/>
              </a:rPr>
              <a:t>〉</a:t>
            </a:r>
            <a:r>
              <a:rPr lang="ja-JP" altLang="en-US" sz="2000" dirty="0">
                <a:latin typeface="游明朝" panose="02020400000000000000" pitchFamily="18" charset="-128"/>
                <a:ea typeface="游明朝" panose="02020400000000000000" pitchFamily="18" charset="-128"/>
              </a:rPr>
              <a:t>性差をなくす，男女平等な社会に　</a:t>
            </a:r>
            <a:r>
              <a:rPr lang="en-US" altLang="ja-JP" sz="2000" dirty="0">
                <a:latin typeface="游明朝" panose="02020400000000000000" pitchFamily="18" charset="-128"/>
                <a:ea typeface="游明朝" panose="02020400000000000000" pitchFamily="18" charset="-128"/>
              </a:rPr>
              <a:t>etc.</a:t>
            </a:r>
          </a:p>
          <a:p>
            <a:pPr marL="0" indent="0">
              <a:lnSpc>
                <a:spcPct val="110000"/>
              </a:lnSpc>
              <a:buNone/>
            </a:pPr>
            <a:endParaRPr lang="en-US" altLang="ja-JP" sz="1600" dirty="0">
              <a:latin typeface="游明朝" panose="02020400000000000000" pitchFamily="18" charset="-128"/>
              <a:ea typeface="游明朝" panose="02020400000000000000" pitchFamily="18" charset="-128"/>
            </a:endParaRPr>
          </a:p>
          <a:p>
            <a:pPr marL="0" indent="0">
              <a:lnSpc>
                <a:spcPct val="110000"/>
              </a:lnSpc>
              <a:buNone/>
            </a:pPr>
            <a:r>
              <a:rPr lang="ja-JP" altLang="en-US" sz="2000" dirty="0">
                <a:latin typeface="游明朝" panose="02020400000000000000" pitchFamily="18" charset="-128"/>
                <a:ea typeface="游明朝" panose="02020400000000000000" pitchFamily="18" charset="-128"/>
              </a:rPr>
              <a:t>・ジェンダーレスファッションが日本で流行り始めたのが</a:t>
            </a:r>
            <a:r>
              <a:rPr lang="en-US" altLang="ja-JP" sz="2000" b="1" dirty="0">
                <a:solidFill>
                  <a:srgbClr val="C00000"/>
                </a:solidFill>
                <a:latin typeface="游明朝" panose="02020400000000000000" pitchFamily="18" charset="-128"/>
                <a:ea typeface="游明朝" panose="02020400000000000000" pitchFamily="18" charset="-128"/>
              </a:rPr>
              <a:t>2015</a:t>
            </a:r>
            <a:r>
              <a:rPr lang="ja-JP" altLang="en-US" sz="2000" b="1" dirty="0">
                <a:solidFill>
                  <a:srgbClr val="C00000"/>
                </a:solidFill>
                <a:latin typeface="游明朝" panose="02020400000000000000" pitchFamily="18" charset="-128"/>
                <a:ea typeface="游明朝" panose="02020400000000000000" pitchFamily="18" charset="-128"/>
              </a:rPr>
              <a:t>年頃</a:t>
            </a:r>
            <a:endParaRPr lang="en-US" altLang="ja-JP" sz="2000" b="1" dirty="0">
              <a:solidFill>
                <a:srgbClr val="C00000"/>
              </a:solidFill>
              <a:latin typeface="游明朝" panose="02020400000000000000" pitchFamily="18" charset="-128"/>
              <a:ea typeface="游明朝" panose="02020400000000000000" pitchFamily="18" charset="-128"/>
            </a:endParaRPr>
          </a:p>
          <a:p>
            <a:pPr marL="0" indent="0">
              <a:lnSpc>
                <a:spcPct val="100000"/>
              </a:lnSpc>
              <a:buNone/>
            </a:pPr>
            <a:endParaRPr lang="en-US" altLang="ja-JP" sz="1600" dirty="0">
              <a:latin typeface="游明朝" panose="02020400000000000000" pitchFamily="18" charset="-128"/>
              <a:ea typeface="游明朝" panose="02020400000000000000" pitchFamily="18" charset="-128"/>
            </a:endParaRPr>
          </a:p>
          <a:p>
            <a:pPr marL="0" indent="0">
              <a:lnSpc>
                <a:spcPct val="100000"/>
              </a:lnSpc>
              <a:buNone/>
            </a:pPr>
            <a:r>
              <a:rPr lang="ja-JP" altLang="en-US" sz="1800" dirty="0">
                <a:latin typeface="游明朝" panose="02020400000000000000" pitchFamily="18" charset="-128"/>
                <a:ea typeface="游明朝" panose="02020400000000000000" pitchFamily="18" charset="-128"/>
              </a:rPr>
              <a:t>よって，</a:t>
            </a:r>
            <a:r>
              <a:rPr lang="ja-JP" altLang="en-US" sz="1800" b="1" dirty="0">
                <a:latin typeface="游明朝" panose="02020400000000000000" pitchFamily="18" charset="-128"/>
                <a:ea typeface="游明朝" panose="02020400000000000000" pitchFamily="18" charset="-128"/>
              </a:rPr>
              <a:t>一般的な認識：</a:t>
            </a:r>
            <a:endParaRPr lang="en-US" altLang="ja-JP" sz="1800" b="1" dirty="0">
              <a:latin typeface="游明朝" panose="02020400000000000000" pitchFamily="18" charset="-128"/>
              <a:ea typeface="游明朝" panose="02020400000000000000" pitchFamily="18" charset="-128"/>
            </a:endParaRPr>
          </a:p>
          <a:p>
            <a:pPr marL="0" indent="0">
              <a:buNone/>
            </a:pPr>
            <a:endParaRPr lang="en-US" altLang="ja-JP" sz="2400" dirty="0">
              <a:latin typeface="+mn-ea"/>
            </a:endParaRPr>
          </a:p>
        </p:txBody>
      </p:sp>
      <p:sp>
        <p:nvSpPr>
          <p:cNvPr id="8" name="正方形/長方形 7">
            <a:extLst>
              <a:ext uri="{FF2B5EF4-FFF2-40B4-BE49-F238E27FC236}">
                <a16:creationId xmlns:a16="http://schemas.microsoft.com/office/drawing/2014/main" id="{1C107140-CB6A-4E52-B492-3B36361EAA89}"/>
              </a:ext>
            </a:extLst>
          </p:cNvPr>
          <p:cNvSpPr/>
          <p:nvPr/>
        </p:nvSpPr>
        <p:spPr>
          <a:xfrm>
            <a:off x="3209131" y="5771733"/>
            <a:ext cx="2258568" cy="923330"/>
          </a:xfrm>
          <a:prstGeom prst="rect">
            <a:avLst/>
          </a:prstGeom>
          <a:solidFill>
            <a:schemeClr val="accent5">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a:t>社会的な</a:t>
            </a:r>
            <a:endParaRPr kumimoji="1" lang="en-US" altLang="ja-JP" b="1" dirty="0"/>
          </a:p>
          <a:p>
            <a:pPr algn="ctr"/>
            <a:r>
              <a:rPr kumimoji="1" lang="ja-JP" altLang="en-US" b="1" dirty="0"/>
              <a:t>ジェンダーレス</a:t>
            </a:r>
          </a:p>
        </p:txBody>
      </p:sp>
      <p:sp>
        <p:nvSpPr>
          <p:cNvPr id="9" name="テキスト ボックス 8">
            <a:extLst>
              <a:ext uri="{FF2B5EF4-FFF2-40B4-BE49-F238E27FC236}">
                <a16:creationId xmlns:a16="http://schemas.microsoft.com/office/drawing/2014/main" id="{DBE67335-18F9-4EC4-BD8D-FB64B1FFE493}"/>
              </a:ext>
            </a:extLst>
          </p:cNvPr>
          <p:cNvSpPr txBox="1"/>
          <p:nvPr/>
        </p:nvSpPr>
        <p:spPr>
          <a:xfrm>
            <a:off x="6390305" y="5771732"/>
            <a:ext cx="2258568" cy="923330"/>
          </a:xfrm>
          <a:prstGeom prst="rect">
            <a:avLst/>
          </a:prstGeom>
          <a:solidFill>
            <a:schemeClr val="bg1"/>
          </a:solidFill>
          <a:ln>
            <a:solidFill>
              <a:schemeClr val="tx1"/>
            </a:solidFill>
          </a:ln>
        </p:spPr>
        <p:txBody>
          <a:bodyPr wrap="square" rtlCol="0">
            <a:spAutoFit/>
          </a:bodyPr>
          <a:lstStyle/>
          <a:p>
            <a:pPr algn="ctr"/>
            <a:r>
              <a:rPr kumimoji="1" lang="ja-JP" altLang="en-US" b="1" dirty="0"/>
              <a:t>ファッション</a:t>
            </a:r>
            <a:endParaRPr kumimoji="1" lang="en-US" altLang="ja-JP" b="1" dirty="0"/>
          </a:p>
          <a:p>
            <a:pPr algn="ctr"/>
            <a:r>
              <a:rPr kumimoji="1" lang="ja-JP" altLang="en-US" b="1" dirty="0"/>
              <a:t>の</a:t>
            </a:r>
            <a:endParaRPr kumimoji="1" lang="en-US" altLang="ja-JP" b="1" dirty="0"/>
          </a:p>
          <a:p>
            <a:pPr algn="ctr"/>
            <a:r>
              <a:rPr kumimoji="1" lang="ja-JP" altLang="en-US" b="1" dirty="0"/>
              <a:t>ジェンダーレス</a:t>
            </a:r>
          </a:p>
        </p:txBody>
      </p:sp>
      <p:sp>
        <p:nvSpPr>
          <p:cNvPr id="10" name="フレーム (半分) 9">
            <a:extLst>
              <a:ext uri="{FF2B5EF4-FFF2-40B4-BE49-F238E27FC236}">
                <a16:creationId xmlns:a16="http://schemas.microsoft.com/office/drawing/2014/main" id="{838FAA67-D429-4DFD-ADE1-C29DBBA491A3}"/>
              </a:ext>
            </a:extLst>
          </p:cNvPr>
          <p:cNvSpPr/>
          <p:nvPr/>
        </p:nvSpPr>
        <p:spPr>
          <a:xfrm rot="8018104">
            <a:off x="5675192" y="6055973"/>
            <a:ext cx="346019" cy="354849"/>
          </a:xfrm>
          <a:prstGeom prst="halfFrame">
            <a:avLst>
              <a:gd name="adj1" fmla="val 17769"/>
              <a:gd name="adj2" fmla="val 17053"/>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4" name="テキスト ボックス 3">
            <a:extLst>
              <a:ext uri="{FF2B5EF4-FFF2-40B4-BE49-F238E27FC236}">
                <a16:creationId xmlns:a16="http://schemas.microsoft.com/office/drawing/2014/main" id="{AF3E93BD-5184-4B05-8D2C-7A81E3020EC9}"/>
              </a:ext>
            </a:extLst>
          </p:cNvPr>
          <p:cNvSpPr txBox="1"/>
          <p:nvPr/>
        </p:nvSpPr>
        <p:spPr>
          <a:xfrm>
            <a:off x="628650" y="746806"/>
            <a:ext cx="11201400" cy="3508653"/>
          </a:xfrm>
          <a:prstGeom prst="rect">
            <a:avLst/>
          </a:prstGeom>
          <a:noFill/>
        </p:spPr>
        <p:txBody>
          <a:bodyPr wrap="square" rtlCol="0">
            <a:spAutoFit/>
          </a:bodyPr>
          <a:lstStyle/>
          <a:p>
            <a:pPr marL="0" indent="0">
              <a:buNone/>
            </a:pPr>
            <a:r>
              <a:rPr lang="en-US" altLang="ja-JP" sz="2400" b="1" u="sng" dirty="0">
                <a:latin typeface="+mn-ea"/>
              </a:rPr>
              <a:t>(1)</a:t>
            </a:r>
            <a:r>
              <a:rPr lang="ja-JP" altLang="en-US" sz="2400" b="1" u="sng" dirty="0">
                <a:latin typeface="+mn-ea"/>
              </a:rPr>
              <a:t>一般的な「ジェンダーレス」という用語への認識</a:t>
            </a:r>
            <a:endParaRPr lang="en-US" altLang="ja-JP" sz="2400" b="1" u="sng" dirty="0">
              <a:latin typeface="+mn-ea"/>
            </a:endParaRPr>
          </a:p>
          <a:p>
            <a:pPr marL="0" indent="0">
              <a:buNone/>
            </a:pPr>
            <a:endParaRPr lang="en-US" altLang="ja-JP" dirty="0">
              <a:latin typeface="+mn-ea"/>
            </a:endParaRPr>
          </a:p>
          <a:p>
            <a:pPr marL="0" indent="0">
              <a:buNone/>
            </a:pPr>
            <a:r>
              <a:rPr lang="ja-JP" altLang="en-US" sz="2000" dirty="0">
                <a:latin typeface="游明朝" panose="02020400000000000000" pitchFamily="18" charset="-128"/>
                <a:ea typeface="游明朝" panose="02020400000000000000" pitchFamily="18" charset="-128"/>
              </a:rPr>
              <a:t>・一般的に「ジェンダーレス」といった場合，</a:t>
            </a:r>
            <a:r>
              <a:rPr lang="ja-JP" altLang="en-US" sz="2000" b="1" i="0" dirty="0">
                <a:solidFill>
                  <a:srgbClr val="C00000"/>
                </a:solidFill>
                <a:effectLst/>
                <a:latin typeface="游明朝" panose="02020400000000000000" pitchFamily="18" charset="-128"/>
                <a:ea typeface="游明朝" panose="02020400000000000000" pitchFamily="18" charset="-128"/>
              </a:rPr>
              <a:t>生物学的な性差を前提とした社会的，文化的性差　</a:t>
            </a:r>
            <a:endParaRPr lang="en-US" altLang="ja-JP" sz="2000" b="1" i="0" dirty="0">
              <a:solidFill>
                <a:srgbClr val="C00000"/>
              </a:solidFill>
              <a:effectLst/>
              <a:latin typeface="游明朝" panose="02020400000000000000" pitchFamily="18" charset="-128"/>
              <a:ea typeface="游明朝" panose="02020400000000000000" pitchFamily="18" charset="-128"/>
            </a:endParaRPr>
          </a:p>
          <a:p>
            <a:pPr marL="0" indent="0">
              <a:buNone/>
            </a:pPr>
            <a:r>
              <a:rPr lang="ja-JP" altLang="en-US" sz="2000" b="1" dirty="0">
                <a:solidFill>
                  <a:srgbClr val="C00000"/>
                </a:solidFill>
                <a:latin typeface="游明朝" panose="02020400000000000000" pitchFamily="18" charset="-128"/>
                <a:ea typeface="游明朝" panose="02020400000000000000" pitchFamily="18" charset="-128"/>
              </a:rPr>
              <a:t>　</a:t>
            </a:r>
            <a:r>
              <a:rPr lang="ja-JP" altLang="en-US" sz="2000" b="1" i="0" dirty="0">
                <a:solidFill>
                  <a:srgbClr val="C00000"/>
                </a:solidFill>
                <a:effectLst/>
                <a:latin typeface="游明朝" panose="02020400000000000000" pitchFamily="18" charset="-128"/>
                <a:ea typeface="游明朝" panose="02020400000000000000" pitchFamily="18" charset="-128"/>
              </a:rPr>
              <a:t>をなくそうとする考え方</a:t>
            </a:r>
            <a:r>
              <a:rPr lang="ja-JP" altLang="en-US" sz="2000" b="0" i="0" dirty="0">
                <a:solidFill>
                  <a:srgbClr val="191919"/>
                </a:solidFill>
                <a:effectLst/>
                <a:latin typeface="游明朝" panose="02020400000000000000" pitchFamily="18" charset="-128"/>
                <a:ea typeface="游明朝" panose="02020400000000000000" pitchFamily="18" charset="-128"/>
              </a:rPr>
              <a:t>を意味する</a:t>
            </a:r>
            <a:r>
              <a:rPr lang="ja-JP" altLang="en-US" sz="2000" dirty="0">
                <a:latin typeface="游明朝" panose="02020400000000000000" pitchFamily="18" charset="-128"/>
                <a:ea typeface="游明朝" panose="02020400000000000000" pitchFamily="18" charset="-128"/>
              </a:rPr>
              <a:t>。</a:t>
            </a:r>
            <a:endParaRPr lang="en-US" altLang="ja-JP" sz="2000" dirty="0">
              <a:latin typeface="游明朝" panose="02020400000000000000" pitchFamily="18" charset="-128"/>
              <a:ea typeface="游明朝" panose="02020400000000000000" pitchFamily="18" charset="-128"/>
            </a:endParaRPr>
          </a:p>
          <a:p>
            <a:pPr marL="0" indent="0">
              <a:buNone/>
            </a:pPr>
            <a:br>
              <a:rPr lang="en-US" altLang="ja-JP" sz="2000" dirty="0">
                <a:latin typeface="游明朝" panose="02020400000000000000" pitchFamily="18" charset="-128"/>
                <a:ea typeface="游明朝" panose="02020400000000000000" pitchFamily="18" charset="-128"/>
              </a:rPr>
            </a:br>
            <a:r>
              <a:rPr lang="ja-JP" altLang="en-US" sz="2000" dirty="0">
                <a:latin typeface="游明朝" panose="02020400000000000000" pitchFamily="18" charset="-128"/>
                <a:ea typeface="游明朝" panose="02020400000000000000" pitchFamily="18" charset="-128"/>
              </a:rPr>
              <a:t>そのため，普通の人は，「ジェンダーレス」と聞くと</a:t>
            </a:r>
            <a:r>
              <a:rPr lang="ja-JP" altLang="en-US" sz="2000" b="1" i="0" dirty="0">
                <a:solidFill>
                  <a:srgbClr val="C00000"/>
                </a:solidFill>
                <a:effectLst/>
                <a:latin typeface="游明朝" panose="02020400000000000000" pitchFamily="18" charset="-128"/>
                <a:ea typeface="游明朝" panose="02020400000000000000" pitchFamily="18" charset="-128"/>
              </a:rPr>
              <a:t>性別による格差がない社会</a:t>
            </a:r>
            <a:r>
              <a:rPr lang="ja-JP" altLang="en-US" sz="2000" dirty="0">
                <a:latin typeface="游明朝" panose="02020400000000000000" pitchFamily="18" charset="-128"/>
                <a:ea typeface="游明朝" panose="02020400000000000000" pitchFamily="18" charset="-128"/>
              </a:rPr>
              <a:t>を目指していると感じる。　　　　　　　　　　　　　　　　　　　　　　　　</a:t>
            </a:r>
            <a:r>
              <a:rPr lang="en-US" altLang="ja-JP" sz="1600" b="1" dirty="0">
                <a:solidFill>
                  <a:schemeClr val="bg1">
                    <a:lumMod val="50000"/>
                  </a:schemeClr>
                </a:solidFill>
                <a:latin typeface="游明朝" panose="02020400000000000000" pitchFamily="18" charset="-128"/>
                <a:ea typeface="游明朝" panose="02020400000000000000" pitchFamily="18" charset="-128"/>
              </a:rPr>
              <a:t>(</a:t>
            </a:r>
            <a:r>
              <a:rPr lang="ja-JP" altLang="en-US" sz="1600" b="1" dirty="0">
                <a:solidFill>
                  <a:schemeClr val="bg1">
                    <a:lumMod val="50000"/>
                  </a:schemeClr>
                </a:solidFill>
                <a:latin typeface="游明朝" panose="02020400000000000000" pitchFamily="18" charset="-128"/>
                <a:ea typeface="游明朝" panose="02020400000000000000" pitchFamily="18" charset="-128"/>
              </a:rPr>
              <a:t>引用元</a:t>
            </a:r>
            <a:r>
              <a:rPr lang="en-US" altLang="ja-JP" sz="1600" b="1" dirty="0">
                <a:solidFill>
                  <a:schemeClr val="bg1">
                    <a:lumMod val="50000"/>
                  </a:schemeClr>
                </a:solidFill>
                <a:latin typeface="游明朝" panose="02020400000000000000" pitchFamily="18" charset="-128"/>
                <a:ea typeface="游明朝" panose="02020400000000000000" pitchFamily="18" charset="-128"/>
              </a:rPr>
              <a:t>:</a:t>
            </a:r>
            <a:r>
              <a:rPr lang="en-US" altLang="ja-JP" sz="1600" b="1" dirty="0">
                <a:solidFill>
                  <a:schemeClr val="bg1">
                    <a:lumMod val="50000"/>
                  </a:schemeClr>
                </a:solidFill>
                <a:latin typeface="游明朝" panose="02020400000000000000" pitchFamily="18" charset="-128"/>
                <a:ea typeface="游明朝" panose="02020400000000000000" pitchFamily="18" charset="-128"/>
                <a:hlinkClick r:id="rId2">
                  <a:extLst>
                    <a:ext uri="{A12FA001-AC4F-418D-AE19-62706E023703}">
                      <ahyp:hlinkClr xmlns:ahyp="http://schemas.microsoft.com/office/drawing/2018/hyperlinkcolor" val="tx"/>
                    </a:ext>
                  </a:extLst>
                </a:hlinkClick>
              </a:rPr>
              <a:t> https://gooddo.jp/magazine/</a:t>
            </a:r>
            <a:r>
              <a:rPr lang="en-US" altLang="ja-JP" sz="1600" b="1" dirty="0">
                <a:solidFill>
                  <a:schemeClr val="bg1">
                    <a:lumMod val="50000"/>
                  </a:schemeClr>
                </a:solidFill>
                <a:latin typeface="游明朝" panose="02020400000000000000" pitchFamily="18" charset="-128"/>
                <a:ea typeface="游明朝" panose="02020400000000000000" pitchFamily="18" charset="-128"/>
              </a:rPr>
              <a:t> )</a:t>
            </a:r>
          </a:p>
          <a:p>
            <a:pPr marL="0" indent="0">
              <a:buNone/>
            </a:pPr>
            <a:endParaRPr lang="en-US" altLang="ja-JP" sz="1600" b="1" dirty="0">
              <a:latin typeface="游明朝" panose="02020400000000000000" pitchFamily="18" charset="-128"/>
              <a:ea typeface="游明朝" panose="02020400000000000000" pitchFamily="18" charset="-128"/>
            </a:endParaRPr>
          </a:p>
          <a:p>
            <a:pPr marL="0" indent="0">
              <a:buNone/>
            </a:pPr>
            <a:r>
              <a:rPr lang="ja-JP" altLang="en-US" sz="2000" dirty="0">
                <a:latin typeface="游明朝" panose="02020400000000000000" pitchFamily="18" charset="-128"/>
                <a:ea typeface="游明朝" panose="02020400000000000000" pitchFamily="18" charset="-128"/>
              </a:rPr>
              <a:t>・それに対して，働く機会などでの不平等格差にまだ出会ったことがない若者層では，</a:t>
            </a:r>
            <a:endParaRPr lang="en-US" altLang="ja-JP" sz="2000" dirty="0">
              <a:latin typeface="游明朝" panose="02020400000000000000" pitchFamily="18" charset="-128"/>
              <a:ea typeface="游明朝" panose="02020400000000000000" pitchFamily="18" charset="-128"/>
            </a:endParaRPr>
          </a:p>
          <a:p>
            <a:pPr marL="0" indent="0">
              <a:buNone/>
            </a:pPr>
            <a:r>
              <a:rPr lang="ja-JP" altLang="en-US" sz="2000" dirty="0">
                <a:latin typeface="游明朝" panose="02020400000000000000" pitchFamily="18" charset="-128"/>
                <a:ea typeface="游明朝" panose="02020400000000000000" pitchFamily="18" charset="-128"/>
              </a:rPr>
              <a:t>  「ジェンダーレス」という用語を聞くと，ファッションの話だと感じることが多い</a:t>
            </a:r>
            <a:r>
              <a:rPr lang="ja-JP" altLang="en-US" sz="2000" dirty="0">
                <a:latin typeface="+mn-ea"/>
              </a:rPr>
              <a:t>。</a:t>
            </a:r>
            <a:endParaRPr lang="en-US" altLang="ja-JP" sz="2000" dirty="0">
              <a:latin typeface="+mn-ea"/>
            </a:endParaRPr>
          </a:p>
          <a:p>
            <a:endParaRPr kumimoji="1" lang="en-US" altLang="ja-JP" dirty="0"/>
          </a:p>
        </p:txBody>
      </p:sp>
      <p:sp>
        <p:nvSpPr>
          <p:cNvPr id="6" name="吹き出し: 円形 5">
            <a:extLst>
              <a:ext uri="{FF2B5EF4-FFF2-40B4-BE49-F238E27FC236}">
                <a16:creationId xmlns:a16="http://schemas.microsoft.com/office/drawing/2014/main" id="{61855683-BE78-4613-9631-1766F487875F}"/>
              </a:ext>
            </a:extLst>
          </p:cNvPr>
          <p:cNvSpPr/>
          <p:nvPr/>
        </p:nvSpPr>
        <p:spPr>
          <a:xfrm>
            <a:off x="9010152" y="4471010"/>
            <a:ext cx="3000375" cy="1762387"/>
          </a:xfrm>
          <a:prstGeom prst="wedgeEllipseCallout">
            <a:avLst>
              <a:gd name="adj1" fmla="val -64218"/>
              <a:gd name="adj2" fmla="val 9961"/>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900" b="1" dirty="0">
                <a:solidFill>
                  <a:sysClr val="windowText" lastClr="000000"/>
                </a:solidFill>
                <a:latin typeface="+mn-ea"/>
              </a:rPr>
              <a:t>最近の言葉なので知っている層が</a:t>
            </a:r>
            <a:endParaRPr lang="en-US" altLang="ja-JP" sz="1900" b="1" dirty="0">
              <a:solidFill>
                <a:sysClr val="windowText" lastClr="000000"/>
              </a:solidFill>
              <a:latin typeface="+mn-ea"/>
            </a:endParaRPr>
          </a:p>
          <a:p>
            <a:pPr algn="ctr"/>
            <a:r>
              <a:rPr lang="ja-JP" altLang="en-US" sz="1900" b="1" dirty="0">
                <a:solidFill>
                  <a:sysClr val="windowText" lastClr="000000"/>
                </a:solidFill>
                <a:latin typeface="+mn-ea"/>
              </a:rPr>
              <a:t>限られる</a:t>
            </a:r>
            <a:r>
              <a:rPr lang="en-US" altLang="ja-JP" sz="1900" b="1" dirty="0">
                <a:solidFill>
                  <a:sysClr val="windowText" lastClr="000000"/>
                </a:solidFill>
                <a:latin typeface="+mn-ea"/>
              </a:rPr>
              <a:t>!</a:t>
            </a:r>
          </a:p>
        </p:txBody>
      </p:sp>
    </p:spTree>
    <p:extLst>
      <p:ext uri="{BB962C8B-B14F-4D97-AF65-F5344CB8AC3E}">
        <p14:creationId xmlns:p14="http://schemas.microsoft.com/office/powerpoint/2010/main" val="1883248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606E17-6FF8-4CDD-9938-46822A50B08F}"/>
              </a:ext>
            </a:extLst>
          </p:cNvPr>
          <p:cNvSpPr>
            <a:spLocks noGrp="1"/>
          </p:cNvSpPr>
          <p:nvPr>
            <p:ph type="title"/>
          </p:nvPr>
        </p:nvSpPr>
        <p:spPr>
          <a:xfrm>
            <a:off x="685800" y="98964"/>
            <a:ext cx="10515600" cy="823595"/>
          </a:xfrm>
        </p:spPr>
        <p:txBody>
          <a:bodyPr>
            <a:normAutofit/>
          </a:bodyPr>
          <a:lstStyle/>
          <a:p>
            <a:r>
              <a:rPr kumimoji="1" lang="en-US" altLang="ja-JP" sz="3200" b="1" u="sng" dirty="0"/>
              <a:t>(2)</a:t>
            </a:r>
            <a:r>
              <a:rPr kumimoji="1" lang="ja-JP" altLang="en-US" sz="3200" b="1" u="sng" dirty="0"/>
              <a:t>競合サイトの分析　①文章重視</a:t>
            </a:r>
          </a:p>
        </p:txBody>
      </p:sp>
      <p:sp>
        <p:nvSpPr>
          <p:cNvPr id="7" name="コンテンツ プレースホルダー 6">
            <a:extLst>
              <a:ext uri="{FF2B5EF4-FFF2-40B4-BE49-F238E27FC236}">
                <a16:creationId xmlns:a16="http://schemas.microsoft.com/office/drawing/2014/main" id="{DA7DFEC9-467D-4F5F-B071-5B7C0DA2BAF7}"/>
              </a:ext>
            </a:extLst>
          </p:cNvPr>
          <p:cNvSpPr>
            <a:spLocks noGrp="1"/>
          </p:cNvSpPr>
          <p:nvPr>
            <p:ph idx="1"/>
          </p:nvPr>
        </p:nvSpPr>
        <p:spPr>
          <a:xfrm>
            <a:off x="5593080" y="1322705"/>
            <a:ext cx="5151120" cy="4612736"/>
          </a:xfrm>
        </p:spPr>
        <p:txBody>
          <a:bodyPr/>
          <a:lstStyle/>
          <a:p>
            <a:pPr marL="0" indent="0">
              <a:buNone/>
            </a:pPr>
            <a:endParaRPr lang="en-US" altLang="ja-JP" sz="2000" dirty="0"/>
          </a:p>
          <a:p>
            <a:pPr marL="0" indent="0">
              <a:buNone/>
            </a:pPr>
            <a:endParaRPr lang="en-US" altLang="ja-JP" sz="2000" dirty="0"/>
          </a:p>
        </p:txBody>
      </p:sp>
      <p:pic>
        <p:nvPicPr>
          <p:cNvPr id="9" name="図 8" descr="グラフィカル ユーザー インターフェイス&#10;&#10;自動的に生成された説明">
            <a:extLst>
              <a:ext uri="{FF2B5EF4-FFF2-40B4-BE49-F238E27FC236}">
                <a16:creationId xmlns:a16="http://schemas.microsoft.com/office/drawing/2014/main" id="{A159E7FD-203F-4161-87D2-3DEE8C3CF0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4214219"/>
            <a:ext cx="4907280" cy="2350690"/>
          </a:xfrm>
          <a:prstGeom prst="rect">
            <a:avLst/>
          </a:prstGeom>
          <a:ln>
            <a:solidFill>
              <a:schemeClr val="tx1"/>
            </a:solidFill>
          </a:ln>
        </p:spPr>
      </p:pic>
      <p:pic>
        <p:nvPicPr>
          <p:cNvPr id="11" name="図 10" descr="スクリーンショットの画面&#10;&#10;自動的に生成された説明">
            <a:extLst>
              <a:ext uri="{FF2B5EF4-FFF2-40B4-BE49-F238E27FC236}">
                <a16:creationId xmlns:a16="http://schemas.microsoft.com/office/drawing/2014/main" id="{5F2E4CB9-0590-492E-B949-32718FE04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754482"/>
            <a:ext cx="4907280" cy="2259664"/>
          </a:xfrm>
          <a:prstGeom prst="rect">
            <a:avLst/>
          </a:prstGeom>
          <a:ln>
            <a:solidFill>
              <a:schemeClr val="tx1"/>
            </a:solidFill>
          </a:ln>
        </p:spPr>
      </p:pic>
      <p:sp>
        <p:nvSpPr>
          <p:cNvPr id="12" name="正方形/長方形 11">
            <a:extLst>
              <a:ext uri="{FF2B5EF4-FFF2-40B4-BE49-F238E27FC236}">
                <a16:creationId xmlns:a16="http://schemas.microsoft.com/office/drawing/2014/main" id="{9D512477-4968-414C-8AED-E18BD5A39DC3}"/>
              </a:ext>
            </a:extLst>
          </p:cNvPr>
          <p:cNvSpPr/>
          <p:nvPr/>
        </p:nvSpPr>
        <p:spPr>
          <a:xfrm>
            <a:off x="685800" y="838494"/>
            <a:ext cx="10515600" cy="65338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indent="0">
              <a:buNone/>
            </a:pPr>
            <a:r>
              <a:rPr lang="ja-JP" altLang="en-US" dirty="0"/>
              <a:t>♦</a:t>
            </a:r>
            <a:r>
              <a:rPr lang="en-US" altLang="ja-JP" sz="2800" dirty="0" err="1"/>
              <a:t>gooddo</a:t>
            </a:r>
            <a:r>
              <a:rPr lang="ja-JP" altLang="en-US" sz="2800" dirty="0"/>
              <a:t>　</a:t>
            </a:r>
            <a:r>
              <a:rPr lang="en-US" altLang="ja-JP" sz="1600" b="1" dirty="0">
                <a:solidFill>
                  <a:schemeClr val="bg1">
                    <a:lumMod val="50000"/>
                  </a:schemeClr>
                </a:solidFill>
              </a:rPr>
              <a:t>(</a:t>
            </a:r>
            <a:r>
              <a:rPr lang="ja-JP" altLang="en-US" sz="1600" b="1" dirty="0">
                <a:solidFill>
                  <a:schemeClr val="bg1">
                    <a:lumMod val="50000"/>
                  </a:schemeClr>
                </a:solidFill>
              </a:rPr>
              <a:t>引用元</a:t>
            </a:r>
            <a:r>
              <a:rPr lang="en-US" altLang="ja-JP" sz="1600" b="1" dirty="0">
                <a:solidFill>
                  <a:schemeClr val="bg1">
                    <a:lumMod val="50000"/>
                  </a:schemeClr>
                </a:solidFill>
              </a:rPr>
              <a:t>: </a:t>
            </a:r>
            <a:r>
              <a:rPr lang="en-US" altLang="ja-JP" sz="1600" b="1" dirty="0">
                <a:solidFill>
                  <a:srgbClr val="954F72"/>
                </a:solidFill>
                <a:hlinkClick r:id="rId4"/>
              </a:rPr>
              <a:t>https://gooddo.jp/magazine</a:t>
            </a:r>
            <a:r>
              <a:rPr lang="en-US" altLang="ja-JP" sz="1600" b="1" dirty="0">
                <a:solidFill>
                  <a:schemeClr val="bg1">
                    <a:lumMod val="50000"/>
                  </a:schemeClr>
                </a:solidFill>
              </a:rPr>
              <a:t> )</a:t>
            </a:r>
          </a:p>
        </p:txBody>
      </p:sp>
      <p:sp>
        <p:nvSpPr>
          <p:cNvPr id="13" name="正方形/長方形 12">
            <a:extLst>
              <a:ext uri="{FF2B5EF4-FFF2-40B4-BE49-F238E27FC236}">
                <a16:creationId xmlns:a16="http://schemas.microsoft.com/office/drawing/2014/main" id="{812DFEE6-F82F-4CC4-A717-DFDFC9E00878}"/>
              </a:ext>
            </a:extLst>
          </p:cNvPr>
          <p:cNvSpPr/>
          <p:nvPr/>
        </p:nvSpPr>
        <p:spPr>
          <a:xfrm>
            <a:off x="5943600" y="1754481"/>
            <a:ext cx="5257800" cy="481042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1900" dirty="0"/>
              <a:t>・</a:t>
            </a:r>
            <a:r>
              <a:rPr kumimoji="1" lang="ja-JP" altLang="en-US" sz="1900" dirty="0">
                <a:latin typeface="游明朝" panose="02020400000000000000" pitchFamily="18" charset="-128"/>
                <a:ea typeface="游明朝" panose="02020400000000000000" pitchFamily="18" charset="-128"/>
              </a:rPr>
              <a:t>ジェンダーレスに限らず，色々なジャンルに</a:t>
            </a:r>
            <a:endParaRPr kumimoji="1" lang="en-US" altLang="ja-JP" sz="1900" dirty="0">
              <a:latin typeface="游明朝" panose="02020400000000000000" pitchFamily="18" charset="-128"/>
              <a:ea typeface="游明朝" panose="02020400000000000000" pitchFamily="18" charset="-128"/>
            </a:endParaRPr>
          </a:p>
          <a:p>
            <a:r>
              <a:rPr kumimoji="1" lang="ja-JP" altLang="en-US" sz="1900" dirty="0">
                <a:latin typeface="游明朝" panose="02020400000000000000" pitchFamily="18" charset="-128"/>
                <a:ea typeface="游明朝" panose="02020400000000000000" pitchFamily="18" charset="-128"/>
              </a:rPr>
              <a:t>　ついて解説しているサイト</a:t>
            </a:r>
            <a:endParaRPr kumimoji="1" lang="en-US" altLang="ja-JP" sz="1900" dirty="0">
              <a:latin typeface="游明朝" panose="02020400000000000000" pitchFamily="18" charset="-128"/>
              <a:ea typeface="游明朝" panose="02020400000000000000" pitchFamily="18" charset="-128"/>
            </a:endParaRPr>
          </a:p>
          <a:p>
            <a:endParaRPr kumimoji="1" lang="en-US" altLang="ja-JP" sz="1900" dirty="0">
              <a:latin typeface="游明朝" panose="02020400000000000000" pitchFamily="18" charset="-128"/>
              <a:ea typeface="游明朝" panose="02020400000000000000" pitchFamily="18" charset="-128"/>
            </a:endParaRPr>
          </a:p>
          <a:p>
            <a:endParaRPr kumimoji="1" lang="en-US" altLang="ja-JP" sz="1900" dirty="0"/>
          </a:p>
          <a:p>
            <a:r>
              <a:rPr kumimoji="1" lang="ja-JP" altLang="en-US" sz="1900" dirty="0"/>
              <a:t>・</a:t>
            </a:r>
            <a:r>
              <a:rPr kumimoji="1" lang="ja-JP" altLang="en-US" sz="1900" dirty="0">
                <a:latin typeface="游明朝" panose="02020400000000000000" pitchFamily="18" charset="-128"/>
                <a:ea typeface="游明朝" panose="02020400000000000000" pitchFamily="18" charset="-128"/>
              </a:rPr>
              <a:t>ジェンダーレスとユニセックス，ジェンダー</a:t>
            </a:r>
            <a:endParaRPr kumimoji="1" lang="en-US" altLang="ja-JP" sz="1900" dirty="0">
              <a:latin typeface="游明朝" panose="02020400000000000000" pitchFamily="18" charset="-128"/>
              <a:ea typeface="游明朝" panose="02020400000000000000" pitchFamily="18" charset="-128"/>
            </a:endParaRPr>
          </a:p>
          <a:p>
            <a:r>
              <a:rPr kumimoji="1" lang="ja-JP" altLang="en-US" sz="1900" dirty="0">
                <a:latin typeface="游明朝" panose="02020400000000000000" pitchFamily="18" charset="-128"/>
                <a:ea typeface="游明朝" panose="02020400000000000000" pitchFamily="18" charset="-128"/>
              </a:rPr>
              <a:t>　フリーとの違いなどを丁寧に説明されている</a:t>
            </a:r>
            <a:endParaRPr kumimoji="1" lang="en-US" altLang="ja-JP" sz="1900" dirty="0">
              <a:latin typeface="游明朝" panose="02020400000000000000" pitchFamily="18" charset="-128"/>
              <a:ea typeface="游明朝" panose="02020400000000000000" pitchFamily="18" charset="-128"/>
            </a:endParaRPr>
          </a:p>
          <a:p>
            <a:endParaRPr kumimoji="1" lang="en-US" altLang="ja-JP" sz="1900" dirty="0">
              <a:latin typeface="游明朝" panose="02020400000000000000" pitchFamily="18" charset="-128"/>
              <a:ea typeface="游明朝" panose="02020400000000000000" pitchFamily="18" charset="-128"/>
            </a:endParaRPr>
          </a:p>
          <a:p>
            <a:r>
              <a:rPr kumimoji="1" lang="ja-JP" altLang="en-US" sz="1900" dirty="0">
                <a:latin typeface="游明朝" panose="02020400000000000000" pitchFamily="18" charset="-128"/>
                <a:ea typeface="游明朝" panose="02020400000000000000" pitchFamily="18" charset="-128"/>
              </a:rPr>
              <a:t>・文章に特化したブログ形式である</a:t>
            </a:r>
            <a:endParaRPr kumimoji="1" lang="en-US" altLang="ja-JP" sz="1900" dirty="0">
              <a:latin typeface="游明朝" panose="02020400000000000000" pitchFamily="18" charset="-128"/>
              <a:ea typeface="游明朝" panose="02020400000000000000" pitchFamily="18" charset="-128"/>
            </a:endParaRPr>
          </a:p>
          <a:p>
            <a:endParaRPr kumimoji="1" lang="en-US" altLang="ja-JP" sz="1900" dirty="0">
              <a:latin typeface="游明朝" panose="02020400000000000000" pitchFamily="18" charset="-128"/>
              <a:ea typeface="游明朝" panose="02020400000000000000" pitchFamily="18" charset="-128"/>
            </a:endParaRPr>
          </a:p>
          <a:p>
            <a:r>
              <a:rPr kumimoji="1" lang="ja-JP" altLang="en-US" sz="1900" dirty="0">
                <a:latin typeface="游明朝" panose="02020400000000000000" pitchFamily="18" charset="-128"/>
                <a:ea typeface="游明朝" panose="02020400000000000000" pitchFamily="18" charset="-128"/>
              </a:rPr>
              <a:t>・写真と文章を兼ねたデザインをしている</a:t>
            </a:r>
            <a:endParaRPr kumimoji="1" lang="en-US" altLang="ja-JP" sz="1900" dirty="0">
              <a:latin typeface="游明朝" panose="02020400000000000000" pitchFamily="18" charset="-128"/>
              <a:ea typeface="游明朝" panose="02020400000000000000" pitchFamily="18" charset="-128"/>
            </a:endParaRPr>
          </a:p>
          <a:p>
            <a:endParaRPr kumimoji="1" lang="en-US" altLang="ja-JP" dirty="0">
              <a:latin typeface="游明朝" panose="02020400000000000000" pitchFamily="18" charset="-128"/>
              <a:ea typeface="游明朝" panose="02020400000000000000" pitchFamily="18" charset="-128"/>
            </a:endParaRPr>
          </a:p>
        </p:txBody>
      </p:sp>
    </p:spTree>
    <p:extLst>
      <p:ext uri="{BB962C8B-B14F-4D97-AF65-F5344CB8AC3E}">
        <p14:creationId xmlns:p14="http://schemas.microsoft.com/office/powerpoint/2010/main" val="1082118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AD0EBD-13F1-43FF-BC2D-E9E735C4A0CE}"/>
              </a:ext>
            </a:extLst>
          </p:cNvPr>
          <p:cNvSpPr>
            <a:spLocks noGrp="1"/>
          </p:cNvSpPr>
          <p:nvPr>
            <p:ph type="title"/>
          </p:nvPr>
        </p:nvSpPr>
        <p:spPr>
          <a:xfrm>
            <a:off x="638556" y="145034"/>
            <a:ext cx="10515600" cy="659003"/>
          </a:xfrm>
        </p:spPr>
        <p:txBody>
          <a:bodyPr>
            <a:normAutofit/>
          </a:bodyPr>
          <a:lstStyle/>
          <a:p>
            <a:r>
              <a:rPr kumimoji="1" lang="en-US" altLang="ja-JP" sz="3200" b="1" u="sng" dirty="0"/>
              <a:t>(2)</a:t>
            </a:r>
            <a:r>
              <a:rPr kumimoji="1" lang="ja-JP" altLang="en-US" sz="3200" b="1" u="sng" dirty="0"/>
              <a:t>競合サイトの分析　</a:t>
            </a:r>
            <a:r>
              <a:rPr lang="ja-JP" altLang="en-US" sz="3200" b="1" u="sng" dirty="0"/>
              <a:t>②</a:t>
            </a:r>
            <a:r>
              <a:rPr kumimoji="1" lang="ja-JP" altLang="en-US" sz="3200" b="1" u="sng" dirty="0"/>
              <a:t>画像重視</a:t>
            </a:r>
            <a:endParaRPr kumimoji="1" lang="ja-JP" altLang="en-US" sz="3200" u="sng" dirty="0"/>
          </a:p>
        </p:txBody>
      </p:sp>
      <p:pic>
        <p:nvPicPr>
          <p:cNvPr id="5" name="図 4" descr="写真, 立つ, 男, 女性 が含まれている画像&#10;&#10;自動的に生成された説明">
            <a:extLst>
              <a:ext uri="{FF2B5EF4-FFF2-40B4-BE49-F238E27FC236}">
                <a16:creationId xmlns:a16="http://schemas.microsoft.com/office/drawing/2014/main" id="{D1597CE4-1A17-4E19-9EA9-A69800AB7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558" y="1733680"/>
            <a:ext cx="4952618" cy="2354905"/>
          </a:xfrm>
          <a:prstGeom prst="rect">
            <a:avLst/>
          </a:prstGeom>
          <a:ln>
            <a:solidFill>
              <a:schemeClr val="tx1"/>
            </a:solidFill>
          </a:ln>
        </p:spPr>
      </p:pic>
      <p:sp>
        <p:nvSpPr>
          <p:cNvPr id="6" name="正方形/長方形 5">
            <a:extLst>
              <a:ext uri="{FF2B5EF4-FFF2-40B4-BE49-F238E27FC236}">
                <a16:creationId xmlns:a16="http://schemas.microsoft.com/office/drawing/2014/main" id="{037E4924-893A-4F77-AEFB-E34F79FDB2D7}"/>
              </a:ext>
            </a:extLst>
          </p:cNvPr>
          <p:cNvSpPr/>
          <p:nvPr/>
        </p:nvSpPr>
        <p:spPr>
          <a:xfrm>
            <a:off x="629030" y="804037"/>
            <a:ext cx="11052049" cy="75343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dirty="0"/>
              <a:t>♦</a:t>
            </a:r>
            <a:r>
              <a:rPr kumimoji="1" lang="en-US" altLang="ja-JP" sz="2800" dirty="0" err="1"/>
              <a:t>J‘aDoRe</a:t>
            </a:r>
            <a:r>
              <a:rPr kumimoji="1" lang="en-US" altLang="ja-JP" sz="2800" dirty="0"/>
              <a:t> JUN ONLINE</a:t>
            </a:r>
            <a:r>
              <a:rPr kumimoji="1" lang="ja-JP" altLang="en-US" sz="2800" dirty="0"/>
              <a:t>　</a:t>
            </a:r>
            <a:r>
              <a:rPr kumimoji="1" lang="en-US" altLang="ja-JP" sz="1600" b="1" dirty="0">
                <a:solidFill>
                  <a:schemeClr val="bg1">
                    <a:lumMod val="50000"/>
                  </a:schemeClr>
                </a:solidFill>
              </a:rPr>
              <a:t>(</a:t>
            </a:r>
            <a:r>
              <a:rPr kumimoji="1" lang="ja-JP" altLang="en-US" sz="1600" b="1" dirty="0">
                <a:solidFill>
                  <a:schemeClr val="bg1">
                    <a:lumMod val="50000"/>
                  </a:schemeClr>
                </a:solidFill>
              </a:rPr>
              <a:t>引用元</a:t>
            </a:r>
            <a:r>
              <a:rPr kumimoji="1" lang="en-US" altLang="ja-JP" sz="1600" b="1" dirty="0">
                <a:solidFill>
                  <a:schemeClr val="bg1">
                    <a:lumMod val="50000"/>
                  </a:schemeClr>
                </a:solidFill>
              </a:rPr>
              <a:t>: </a:t>
            </a:r>
            <a:r>
              <a:rPr kumimoji="1" lang="en-US" altLang="ja-JP" sz="1600" b="1" dirty="0">
                <a:solidFill>
                  <a:schemeClr val="bg1">
                    <a:lumMod val="50000"/>
                  </a:schemeClr>
                </a:solidFill>
                <a:hlinkClick r:id="rId3"/>
              </a:rPr>
              <a:t>https://www.junonline.jp/article/genderless</a:t>
            </a:r>
            <a:r>
              <a:rPr kumimoji="1" lang="en-US" altLang="ja-JP" sz="1600" b="1" dirty="0">
                <a:solidFill>
                  <a:schemeClr val="bg1">
                    <a:lumMod val="50000"/>
                  </a:schemeClr>
                </a:solidFill>
              </a:rPr>
              <a:t> )</a:t>
            </a:r>
            <a:r>
              <a:rPr kumimoji="1" lang="ja-JP" altLang="en-US" dirty="0"/>
              <a:t>　</a:t>
            </a:r>
            <a:endParaRPr kumimoji="1" lang="en-US" altLang="ja-JP" dirty="0"/>
          </a:p>
        </p:txBody>
      </p:sp>
      <p:sp>
        <p:nvSpPr>
          <p:cNvPr id="7" name="正方形/長方形 6">
            <a:extLst>
              <a:ext uri="{FF2B5EF4-FFF2-40B4-BE49-F238E27FC236}">
                <a16:creationId xmlns:a16="http://schemas.microsoft.com/office/drawing/2014/main" id="{1EAEE1A6-85EB-451D-9F81-B921027E978D}"/>
              </a:ext>
            </a:extLst>
          </p:cNvPr>
          <p:cNvSpPr/>
          <p:nvPr/>
        </p:nvSpPr>
        <p:spPr>
          <a:xfrm>
            <a:off x="5953125" y="1733679"/>
            <a:ext cx="5727955" cy="488602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1900" dirty="0">
                <a:latin typeface="游明朝" panose="02020400000000000000" pitchFamily="18" charset="-128"/>
                <a:ea typeface="游明朝" panose="02020400000000000000" pitchFamily="18" charset="-128"/>
              </a:rPr>
              <a:t>・ジェンダーレスファッションについて紹介され　</a:t>
            </a:r>
            <a:endParaRPr kumimoji="1" lang="en-US" altLang="ja-JP" sz="1900" dirty="0">
              <a:latin typeface="游明朝" panose="02020400000000000000" pitchFamily="18" charset="-128"/>
              <a:ea typeface="游明朝" panose="02020400000000000000" pitchFamily="18" charset="-128"/>
            </a:endParaRPr>
          </a:p>
          <a:p>
            <a:r>
              <a:rPr kumimoji="1" lang="ja-JP" altLang="en-US" sz="1900" dirty="0">
                <a:latin typeface="游明朝" panose="02020400000000000000" pitchFamily="18" charset="-128"/>
                <a:ea typeface="游明朝" panose="02020400000000000000" pitchFamily="18" charset="-128"/>
              </a:rPr>
              <a:t>　ており，さまざまなバリエーションが置かれて　</a:t>
            </a:r>
            <a:endParaRPr kumimoji="1" lang="en-US" altLang="ja-JP" sz="1900" dirty="0">
              <a:latin typeface="游明朝" panose="02020400000000000000" pitchFamily="18" charset="-128"/>
              <a:ea typeface="游明朝" panose="02020400000000000000" pitchFamily="18" charset="-128"/>
            </a:endParaRPr>
          </a:p>
          <a:p>
            <a:r>
              <a:rPr kumimoji="1" lang="ja-JP" altLang="en-US" sz="1900" dirty="0">
                <a:latin typeface="游明朝" panose="02020400000000000000" pitchFamily="18" charset="-128"/>
                <a:ea typeface="游明朝" panose="02020400000000000000" pitchFamily="18" charset="-128"/>
              </a:rPr>
              <a:t>　いる</a:t>
            </a:r>
            <a:endParaRPr kumimoji="1" lang="en-US" altLang="ja-JP" sz="1900" dirty="0">
              <a:latin typeface="游明朝" panose="02020400000000000000" pitchFamily="18" charset="-128"/>
              <a:ea typeface="游明朝" panose="02020400000000000000" pitchFamily="18" charset="-128"/>
            </a:endParaRPr>
          </a:p>
          <a:p>
            <a:endParaRPr kumimoji="1" lang="en-US" altLang="ja-JP" sz="1900" dirty="0">
              <a:latin typeface="游明朝" panose="02020400000000000000" pitchFamily="18" charset="-128"/>
              <a:ea typeface="游明朝" panose="02020400000000000000" pitchFamily="18" charset="-128"/>
            </a:endParaRPr>
          </a:p>
          <a:p>
            <a:r>
              <a:rPr kumimoji="1" lang="ja-JP" altLang="en-US" sz="1900" dirty="0">
                <a:latin typeface="游明朝" panose="02020400000000000000" pitchFamily="18" charset="-128"/>
                <a:ea typeface="游明朝" panose="02020400000000000000" pitchFamily="18" charset="-128"/>
              </a:rPr>
              <a:t>・各コーディネートにオススメが選べる機能があ　</a:t>
            </a:r>
            <a:endParaRPr kumimoji="1" lang="en-US" altLang="ja-JP" sz="1900" dirty="0">
              <a:latin typeface="游明朝" panose="02020400000000000000" pitchFamily="18" charset="-128"/>
              <a:ea typeface="游明朝" panose="02020400000000000000" pitchFamily="18" charset="-128"/>
            </a:endParaRPr>
          </a:p>
          <a:p>
            <a:r>
              <a:rPr kumimoji="1" lang="ja-JP" altLang="en-US" sz="1900" dirty="0">
                <a:latin typeface="游明朝" panose="02020400000000000000" pitchFamily="18" charset="-128"/>
                <a:ea typeface="游明朝" panose="02020400000000000000" pitchFamily="18" charset="-128"/>
              </a:rPr>
              <a:t>　るため，コンテンツとしては良い</a:t>
            </a:r>
            <a:endParaRPr kumimoji="1" lang="en-US" altLang="ja-JP" sz="1900" dirty="0">
              <a:latin typeface="游明朝" panose="02020400000000000000" pitchFamily="18" charset="-128"/>
              <a:ea typeface="游明朝" panose="02020400000000000000" pitchFamily="18" charset="-128"/>
            </a:endParaRPr>
          </a:p>
          <a:p>
            <a:endParaRPr kumimoji="1" lang="en-US" altLang="ja-JP" sz="1900" dirty="0">
              <a:latin typeface="游明朝" panose="02020400000000000000" pitchFamily="18" charset="-128"/>
              <a:ea typeface="游明朝" panose="02020400000000000000" pitchFamily="18" charset="-128"/>
            </a:endParaRPr>
          </a:p>
          <a:p>
            <a:r>
              <a:rPr kumimoji="1" lang="ja-JP" altLang="en-US" sz="1900" dirty="0">
                <a:latin typeface="游明朝" panose="02020400000000000000" pitchFamily="18" charset="-128"/>
                <a:ea typeface="游明朝" panose="02020400000000000000" pitchFamily="18" charset="-128"/>
              </a:rPr>
              <a:t>・各コーディネートのこだわりや意味の解説が</a:t>
            </a:r>
            <a:endParaRPr kumimoji="1" lang="en-US" altLang="ja-JP" sz="1900" dirty="0">
              <a:latin typeface="游明朝" panose="02020400000000000000" pitchFamily="18" charset="-128"/>
              <a:ea typeface="游明朝" panose="02020400000000000000" pitchFamily="18" charset="-128"/>
            </a:endParaRPr>
          </a:p>
          <a:p>
            <a:r>
              <a:rPr kumimoji="1" lang="ja-JP" altLang="en-US" sz="1900" dirty="0">
                <a:latin typeface="游明朝" panose="02020400000000000000" pitchFamily="18" charset="-128"/>
                <a:ea typeface="游明朝" panose="02020400000000000000" pitchFamily="18" charset="-128"/>
              </a:rPr>
              <a:t>　ないのが残念</a:t>
            </a:r>
            <a:endParaRPr kumimoji="1" lang="en-US" altLang="ja-JP" sz="1900" dirty="0">
              <a:latin typeface="游明朝" panose="02020400000000000000" pitchFamily="18" charset="-128"/>
              <a:ea typeface="游明朝" panose="02020400000000000000" pitchFamily="18" charset="-128"/>
            </a:endParaRPr>
          </a:p>
          <a:p>
            <a:endParaRPr kumimoji="1" lang="en-US" altLang="ja-JP" sz="1900" dirty="0">
              <a:latin typeface="游明朝" panose="02020400000000000000" pitchFamily="18" charset="-128"/>
              <a:ea typeface="游明朝" panose="02020400000000000000" pitchFamily="18" charset="-128"/>
            </a:endParaRPr>
          </a:p>
          <a:p>
            <a:r>
              <a:rPr kumimoji="1" lang="ja-JP" altLang="en-US" sz="1900" dirty="0">
                <a:latin typeface="游明朝" panose="02020400000000000000" pitchFamily="18" charset="-128"/>
                <a:ea typeface="游明朝" panose="02020400000000000000" pitchFamily="18" charset="-128"/>
              </a:rPr>
              <a:t>・サイトのデザインは写真と商品紹介が重視</a:t>
            </a:r>
            <a:endParaRPr kumimoji="1" lang="en-US" altLang="ja-JP" sz="1900" dirty="0">
              <a:latin typeface="游明朝" panose="02020400000000000000" pitchFamily="18" charset="-128"/>
              <a:ea typeface="游明朝" panose="02020400000000000000" pitchFamily="18" charset="-128"/>
            </a:endParaRPr>
          </a:p>
          <a:p>
            <a:endParaRPr kumimoji="1" lang="en-US" altLang="ja-JP" dirty="0"/>
          </a:p>
        </p:txBody>
      </p:sp>
      <p:pic>
        <p:nvPicPr>
          <p:cNvPr id="9" name="図 8" descr="グラフィカル ユーザー インターフェイス が含まれている画像&#10;&#10;自動的に生成された説明">
            <a:extLst>
              <a:ext uri="{FF2B5EF4-FFF2-40B4-BE49-F238E27FC236}">
                <a16:creationId xmlns:a16="http://schemas.microsoft.com/office/drawing/2014/main" id="{50E408D5-6E02-4941-A589-7A783DEA99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556" y="4264798"/>
            <a:ext cx="4952618" cy="2354905"/>
          </a:xfrm>
          <a:prstGeom prst="rect">
            <a:avLst/>
          </a:prstGeom>
          <a:ln>
            <a:solidFill>
              <a:schemeClr val="tx1"/>
            </a:solidFill>
          </a:ln>
        </p:spPr>
      </p:pic>
    </p:spTree>
    <p:extLst>
      <p:ext uri="{BB962C8B-B14F-4D97-AF65-F5344CB8AC3E}">
        <p14:creationId xmlns:p14="http://schemas.microsoft.com/office/powerpoint/2010/main" val="1298914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E34685-08B9-4381-8534-AEB4B0DA66E4}"/>
              </a:ext>
            </a:extLst>
          </p:cNvPr>
          <p:cNvSpPr>
            <a:spLocks noGrp="1"/>
          </p:cNvSpPr>
          <p:nvPr>
            <p:ph type="title"/>
          </p:nvPr>
        </p:nvSpPr>
        <p:spPr>
          <a:xfrm>
            <a:off x="838200" y="365125"/>
            <a:ext cx="10515600" cy="686435"/>
          </a:xfrm>
        </p:spPr>
        <p:txBody>
          <a:bodyPr>
            <a:normAutofit/>
          </a:bodyPr>
          <a:lstStyle/>
          <a:p>
            <a:r>
              <a:rPr lang="ja-JP" altLang="en-US" sz="3200" b="1" u="sng" dirty="0"/>
              <a:t>③関連性の高い検索ワード</a:t>
            </a:r>
            <a:endParaRPr kumimoji="1" lang="ja-JP" altLang="en-US" sz="3200" b="1" u="sng" dirty="0"/>
          </a:p>
        </p:txBody>
      </p:sp>
      <p:sp>
        <p:nvSpPr>
          <p:cNvPr id="3" name="コンテンツ プレースホルダー 2">
            <a:extLst>
              <a:ext uri="{FF2B5EF4-FFF2-40B4-BE49-F238E27FC236}">
                <a16:creationId xmlns:a16="http://schemas.microsoft.com/office/drawing/2014/main" id="{E77DFA4C-2AB7-4D06-968E-142215A03A2A}"/>
              </a:ext>
            </a:extLst>
          </p:cNvPr>
          <p:cNvSpPr>
            <a:spLocks noGrp="1"/>
          </p:cNvSpPr>
          <p:nvPr>
            <p:ph idx="1"/>
          </p:nvPr>
        </p:nvSpPr>
        <p:spPr>
          <a:xfrm>
            <a:off x="747712" y="1051560"/>
            <a:ext cx="10696575" cy="5125403"/>
          </a:xfrm>
        </p:spPr>
        <p:txBody>
          <a:bodyPr>
            <a:normAutofit/>
          </a:bodyPr>
          <a:lstStyle/>
          <a:p>
            <a:pPr marL="0" indent="0">
              <a:buNone/>
            </a:pPr>
            <a:r>
              <a:rPr lang="ja-JP" altLang="en-US" sz="2400" dirty="0"/>
              <a:t>♦</a:t>
            </a:r>
            <a:r>
              <a:rPr kumimoji="1" lang="ja-JP" altLang="en-US" sz="2400" u="sng" dirty="0">
                <a:solidFill>
                  <a:schemeClr val="accent4">
                    <a:lumMod val="60000"/>
                    <a:lumOff val="40000"/>
                  </a:schemeClr>
                </a:solidFill>
              </a:rPr>
              <a:t>ジェンダーレス</a:t>
            </a:r>
            <a:r>
              <a:rPr kumimoji="1" lang="ja-JP" altLang="en-US" sz="2400" dirty="0">
                <a:solidFill>
                  <a:schemeClr val="accent4">
                    <a:lumMod val="60000"/>
                    <a:lumOff val="40000"/>
                  </a:schemeClr>
                </a:solidFill>
              </a:rPr>
              <a:t>　　　　　</a:t>
            </a:r>
            <a:r>
              <a:rPr kumimoji="1" lang="ja-JP" altLang="en-US" sz="2400" dirty="0"/>
              <a:t>♦</a:t>
            </a:r>
            <a:r>
              <a:rPr kumimoji="1" lang="ja-JP" altLang="en-US" sz="2400" u="sng" dirty="0">
                <a:solidFill>
                  <a:schemeClr val="accent5">
                    <a:lumMod val="60000"/>
                    <a:lumOff val="40000"/>
                  </a:schemeClr>
                </a:solidFill>
              </a:rPr>
              <a:t>ジェンダーレス　ファッション</a:t>
            </a:r>
            <a:endParaRPr kumimoji="1" lang="en-US" altLang="ja-JP" sz="2400" u="sng" dirty="0">
              <a:solidFill>
                <a:schemeClr val="accent5">
                  <a:lumMod val="60000"/>
                  <a:lumOff val="40000"/>
                </a:schemeClr>
              </a:solidFill>
            </a:endParaRPr>
          </a:p>
          <a:p>
            <a:pPr marL="0" indent="0">
              <a:lnSpc>
                <a:spcPct val="100000"/>
              </a:lnSpc>
              <a:buNone/>
            </a:pPr>
            <a:r>
              <a:rPr lang="ja-JP" altLang="en-US" sz="1800" dirty="0"/>
              <a:t>・</a:t>
            </a:r>
            <a:r>
              <a:rPr lang="ja-JP" altLang="en-US" sz="1800" dirty="0">
                <a:solidFill>
                  <a:schemeClr val="accent4">
                    <a:lumMod val="60000"/>
                    <a:lumOff val="40000"/>
                  </a:schemeClr>
                </a:solidFill>
              </a:rPr>
              <a:t>ジェンダーレス</a:t>
            </a:r>
            <a:r>
              <a:rPr lang="ja-JP" altLang="en-US" sz="1800" dirty="0"/>
              <a:t>女子　　　　　　　　・</a:t>
            </a:r>
            <a:r>
              <a:rPr kumimoji="1" lang="ja-JP" altLang="en-US" sz="1800" dirty="0">
                <a:solidFill>
                  <a:schemeClr val="accent5">
                    <a:lumMod val="60000"/>
                    <a:lumOff val="40000"/>
                  </a:schemeClr>
                </a:solidFill>
              </a:rPr>
              <a:t>ジェンダーレス　ファッション　</a:t>
            </a:r>
            <a:r>
              <a:rPr kumimoji="1" lang="ja-JP" altLang="en-US" sz="1800" dirty="0"/>
              <a:t>メンズ</a:t>
            </a:r>
            <a:endParaRPr lang="en-US" altLang="ja-JP" sz="1800" dirty="0"/>
          </a:p>
          <a:p>
            <a:pPr marL="0" indent="0">
              <a:lnSpc>
                <a:spcPct val="100000"/>
              </a:lnSpc>
              <a:buNone/>
            </a:pPr>
            <a:r>
              <a:rPr kumimoji="1" lang="ja-JP" altLang="en-US" sz="1800" dirty="0"/>
              <a:t>・</a:t>
            </a:r>
            <a:r>
              <a:rPr kumimoji="1" lang="ja-JP" altLang="en-US" sz="1800" dirty="0">
                <a:solidFill>
                  <a:schemeClr val="accent4">
                    <a:lumMod val="60000"/>
                    <a:lumOff val="40000"/>
                  </a:schemeClr>
                </a:solidFill>
              </a:rPr>
              <a:t>ジェンダーレス</a:t>
            </a:r>
            <a:r>
              <a:rPr kumimoji="1" lang="ja-JP" altLang="en-US" sz="1800" dirty="0"/>
              <a:t>男子</a:t>
            </a:r>
            <a:r>
              <a:rPr lang="ja-JP" altLang="en-US" sz="1800" dirty="0"/>
              <a:t>　なぜ　　　　　・</a:t>
            </a:r>
            <a:r>
              <a:rPr lang="ja-JP" altLang="en-US" sz="1800" dirty="0">
                <a:solidFill>
                  <a:schemeClr val="accent5">
                    <a:lumMod val="60000"/>
                    <a:lumOff val="40000"/>
                  </a:schemeClr>
                </a:solidFill>
              </a:rPr>
              <a:t>ジェンダーレスファッション</a:t>
            </a:r>
            <a:r>
              <a:rPr lang="ja-JP" altLang="en-US" sz="1800" dirty="0"/>
              <a:t>　論文</a:t>
            </a:r>
            <a:endParaRPr kumimoji="1" lang="en-US" altLang="ja-JP" sz="1800" dirty="0"/>
          </a:p>
          <a:p>
            <a:pPr marL="0" indent="0">
              <a:lnSpc>
                <a:spcPct val="100000"/>
              </a:lnSpc>
              <a:buNone/>
            </a:pPr>
            <a:r>
              <a:rPr lang="ja-JP" altLang="en-US" sz="1800" dirty="0"/>
              <a:t>・</a:t>
            </a:r>
            <a:r>
              <a:rPr lang="ja-JP" altLang="en-US" sz="1800" dirty="0">
                <a:solidFill>
                  <a:schemeClr val="accent4">
                    <a:lumMod val="60000"/>
                    <a:lumOff val="40000"/>
                  </a:schemeClr>
                </a:solidFill>
              </a:rPr>
              <a:t>ジェンダーレス</a:t>
            </a:r>
            <a:r>
              <a:rPr lang="ja-JP" altLang="en-US" sz="1800" dirty="0"/>
              <a:t>　</a:t>
            </a:r>
            <a:r>
              <a:rPr lang="en-US" altLang="ja-JP" sz="1800" dirty="0"/>
              <a:t>LGBT</a:t>
            </a:r>
            <a:r>
              <a:rPr lang="ja-JP" altLang="en-US" sz="1800" dirty="0"/>
              <a:t>　違い　　　　・</a:t>
            </a:r>
            <a:r>
              <a:rPr kumimoji="1" lang="ja-JP" altLang="en-US" sz="1800" dirty="0">
                <a:solidFill>
                  <a:schemeClr val="accent5">
                    <a:lumMod val="60000"/>
                    <a:lumOff val="40000"/>
                  </a:schemeClr>
                </a:solidFill>
              </a:rPr>
              <a:t>ジェンダーレス　ファッション　</a:t>
            </a:r>
            <a:r>
              <a:rPr kumimoji="1" lang="ja-JP" altLang="en-US" sz="1800" dirty="0"/>
              <a:t>ブランド</a:t>
            </a:r>
            <a:endParaRPr lang="en-US" altLang="ja-JP" sz="1800" dirty="0"/>
          </a:p>
          <a:p>
            <a:pPr marL="0" indent="0">
              <a:lnSpc>
                <a:spcPct val="100000"/>
              </a:lnSpc>
              <a:buNone/>
            </a:pPr>
            <a:r>
              <a:rPr kumimoji="1" lang="ja-JP" altLang="en-US" sz="1800" dirty="0"/>
              <a:t>・</a:t>
            </a:r>
            <a:r>
              <a:rPr kumimoji="1" lang="ja-JP" altLang="en-US" sz="1800" dirty="0">
                <a:solidFill>
                  <a:schemeClr val="accent4">
                    <a:lumMod val="60000"/>
                    <a:lumOff val="40000"/>
                  </a:schemeClr>
                </a:solidFill>
              </a:rPr>
              <a:t>ジェンダーレス</a:t>
            </a:r>
            <a:r>
              <a:rPr kumimoji="1" lang="ja-JP" altLang="en-US" sz="1800" dirty="0"/>
              <a:t>女子　なりたい　　　・</a:t>
            </a:r>
            <a:r>
              <a:rPr kumimoji="1" lang="ja-JP" altLang="en-US" sz="1800" dirty="0">
                <a:solidFill>
                  <a:schemeClr val="accent5">
                    <a:lumMod val="60000"/>
                    <a:lumOff val="40000"/>
                  </a:schemeClr>
                </a:solidFill>
              </a:rPr>
              <a:t>ジェンダーレス　ファッション　</a:t>
            </a:r>
            <a:r>
              <a:rPr kumimoji="1" lang="ja-JP" altLang="en-US" sz="1800" dirty="0"/>
              <a:t>雑誌</a:t>
            </a:r>
            <a:endParaRPr kumimoji="1" lang="en-US" altLang="ja-JP" sz="1800" dirty="0"/>
          </a:p>
          <a:p>
            <a:pPr marL="0" indent="0">
              <a:lnSpc>
                <a:spcPct val="100000"/>
              </a:lnSpc>
              <a:buNone/>
            </a:pPr>
            <a:r>
              <a:rPr lang="ja-JP" altLang="en-US" sz="1800" dirty="0"/>
              <a:t>・</a:t>
            </a:r>
            <a:r>
              <a:rPr lang="ja-JP" altLang="en-US" sz="1800" dirty="0">
                <a:solidFill>
                  <a:schemeClr val="accent4">
                    <a:lumMod val="60000"/>
                    <a:lumOff val="40000"/>
                  </a:schemeClr>
                </a:solidFill>
              </a:rPr>
              <a:t>ジェンダーレス</a:t>
            </a:r>
            <a:r>
              <a:rPr lang="ja-JP" altLang="en-US" sz="1800" dirty="0"/>
              <a:t>男子とは　　　　　　・</a:t>
            </a:r>
            <a:r>
              <a:rPr kumimoji="1" lang="ja-JP" altLang="en-US" sz="1800" dirty="0">
                <a:solidFill>
                  <a:schemeClr val="accent5">
                    <a:lumMod val="60000"/>
                    <a:lumOff val="40000"/>
                  </a:schemeClr>
                </a:solidFill>
              </a:rPr>
              <a:t>ジェンダーレス　ファッション</a:t>
            </a:r>
            <a:r>
              <a:rPr kumimoji="1" lang="ja-JP" altLang="en-US" sz="1800" dirty="0">
                <a:solidFill>
                  <a:schemeClr val="accent5">
                    <a:lumMod val="40000"/>
                    <a:lumOff val="60000"/>
                  </a:schemeClr>
                </a:solidFill>
              </a:rPr>
              <a:t>　</a:t>
            </a:r>
            <a:r>
              <a:rPr kumimoji="1" lang="en-US" altLang="ja-JP" sz="1800" dirty="0"/>
              <a:t>2020</a:t>
            </a:r>
            <a:endParaRPr lang="en-US" altLang="ja-JP" sz="1800" dirty="0"/>
          </a:p>
          <a:p>
            <a:pPr marL="0" indent="0">
              <a:lnSpc>
                <a:spcPct val="100000"/>
              </a:lnSpc>
              <a:buNone/>
            </a:pPr>
            <a:r>
              <a:rPr kumimoji="1" lang="ja-JP" altLang="en-US" sz="1800" dirty="0"/>
              <a:t>・</a:t>
            </a:r>
            <a:r>
              <a:rPr kumimoji="1" lang="ja-JP" altLang="en-US" sz="1800" dirty="0">
                <a:solidFill>
                  <a:schemeClr val="accent4">
                    <a:lumMod val="60000"/>
                    <a:lumOff val="40000"/>
                  </a:schemeClr>
                </a:solidFill>
              </a:rPr>
              <a:t>ジェンダーレス</a:t>
            </a:r>
            <a:r>
              <a:rPr kumimoji="1" lang="ja-JP" altLang="en-US" sz="1800" dirty="0"/>
              <a:t>診断　　　　　　　　・ジェンダーレス女子　なりたい</a:t>
            </a:r>
            <a:endParaRPr kumimoji="1" lang="en-US" altLang="ja-JP" sz="1800" dirty="0"/>
          </a:p>
          <a:p>
            <a:pPr marL="0" indent="0">
              <a:lnSpc>
                <a:spcPct val="100000"/>
              </a:lnSpc>
              <a:buNone/>
            </a:pPr>
            <a:r>
              <a:rPr lang="ja-JP" altLang="en-US" sz="1800" dirty="0"/>
              <a:t>・</a:t>
            </a:r>
            <a:r>
              <a:rPr lang="ja-JP" altLang="en-US" sz="1800" dirty="0">
                <a:solidFill>
                  <a:schemeClr val="accent5">
                    <a:lumMod val="60000"/>
                    <a:lumOff val="40000"/>
                  </a:schemeClr>
                </a:solidFill>
              </a:rPr>
              <a:t>ジェンダーレス　ファッション　　　</a:t>
            </a:r>
            <a:r>
              <a:rPr lang="ja-JP" altLang="en-US" sz="1800" dirty="0"/>
              <a:t>・</a:t>
            </a:r>
            <a:r>
              <a:rPr kumimoji="1" lang="ja-JP" altLang="en-US" sz="1800" dirty="0">
                <a:solidFill>
                  <a:schemeClr val="accent5">
                    <a:lumMod val="60000"/>
                    <a:lumOff val="40000"/>
                  </a:schemeClr>
                </a:solidFill>
              </a:rPr>
              <a:t>ジェンダーレス　ファッション　</a:t>
            </a:r>
            <a:r>
              <a:rPr kumimoji="1" lang="ja-JP" altLang="en-US" sz="1800" dirty="0"/>
              <a:t>通販</a:t>
            </a:r>
            <a:endParaRPr lang="en-US" altLang="ja-JP" sz="1800" dirty="0"/>
          </a:p>
          <a:p>
            <a:pPr marL="0" indent="0">
              <a:lnSpc>
                <a:spcPct val="100000"/>
              </a:lnSpc>
              <a:buNone/>
            </a:pPr>
            <a:r>
              <a:rPr kumimoji="1" lang="ja-JP" altLang="en-US" sz="1800" dirty="0"/>
              <a:t>・</a:t>
            </a:r>
            <a:r>
              <a:rPr kumimoji="1" lang="ja-JP" altLang="en-US" sz="1800" dirty="0">
                <a:solidFill>
                  <a:schemeClr val="accent4">
                    <a:lumMod val="60000"/>
                    <a:lumOff val="40000"/>
                  </a:schemeClr>
                </a:solidFill>
              </a:rPr>
              <a:t>ジェンダーレス</a:t>
            </a:r>
            <a:r>
              <a:rPr kumimoji="1" lang="ja-JP" altLang="en-US" sz="1800" dirty="0"/>
              <a:t>社会　　　　　　　　・</a:t>
            </a:r>
            <a:r>
              <a:rPr kumimoji="1" lang="ja-JP" altLang="en-US" sz="1800" dirty="0">
                <a:solidFill>
                  <a:schemeClr val="accent5">
                    <a:lumMod val="60000"/>
                    <a:lumOff val="40000"/>
                  </a:schemeClr>
                </a:solidFill>
              </a:rPr>
              <a:t>ジェンダーレス　ファッション　</a:t>
            </a:r>
            <a:r>
              <a:rPr kumimoji="1" lang="ja-JP" altLang="en-US" sz="1800" dirty="0"/>
              <a:t>歴史</a:t>
            </a:r>
            <a:endParaRPr kumimoji="1" lang="en-US" altLang="ja-JP" sz="1800" dirty="0"/>
          </a:p>
          <a:p>
            <a:pPr marL="0" indent="0">
              <a:lnSpc>
                <a:spcPct val="100000"/>
              </a:lnSpc>
              <a:buNone/>
            </a:pPr>
            <a:endParaRPr lang="en-US" altLang="ja-JP" sz="1800" dirty="0"/>
          </a:p>
          <a:p>
            <a:pPr marL="0" indent="0">
              <a:lnSpc>
                <a:spcPct val="100000"/>
              </a:lnSpc>
              <a:buNone/>
            </a:pPr>
            <a:r>
              <a:rPr kumimoji="1" lang="ja-JP" altLang="en-US" sz="2400" dirty="0"/>
              <a:t>このことから，「ジェンダーレス」という言葉で様々な検索ワードが現れるため，</a:t>
            </a:r>
            <a:r>
              <a:rPr lang="ja-JP" altLang="en-US" sz="2400" dirty="0"/>
              <a:t>自身のサイトが</a:t>
            </a:r>
            <a:r>
              <a:rPr lang="ja-JP" altLang="en-US" sz="2400" dirty="0">
                <a:solidFill>
                  <a:srgbClr val="C00000"/>
                </a:solidFill>
              </a:rPr>
              <a:t>表示されやすい</a:t>
            </a:r>
            <a:r>
              <a:rPr lang="ja-JP" altLang="en-US" sz="2400" dirty="0"/>
              <a:t>タイトルを考案する。</a:t>
            </a:r>
            <a:endParaRPr kumimoji="1" lang="en-US" altLang="ja-JP" sz="2400" dirty="0"/>
          </a:p>
          <a:p>
            <a:pPr marL="0" indent="0">
              <a:buNone/>
            </a:pPr>
            <a:endParaRPr kumimoji="1" lang="ja-JP" altLang="en-US" dirty="0"/>
          </a:p>
        </p:txBody>
      </p:sp>
    </p:spTree>
    <p:extLst>
      <p:ext uri="{BB962C8B-B14F-4D97-AF65-F5344CB8AC3E}">
        <p14:creationId xmlns:p14="http://schemas.microsoft.com/office/powerpoint/2010/main" val="632425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048410-8285-46BE-8363-C60036CBAC50}"/>
              </a:ext>
            </a:extLst>
          </p:cNvPr>
          <p:cNvSpPr>
            <a:spLocks noGrp="1"/>
          </p:cNvSpPr>
          <p:nvPr>
            <p:ph type="title"/>
          </p:nvPr>
        </p:nvSpPr>
        <p:spPr>
          <a:xfrm>
            <a:off x="838200" y="136525"/>
            <a:ext cx="10515600" cy="649859"/>
          </a:xfrm>
        </p:spPr>
        <p:txBody>
          <a:bodyPr>
            <a:normAutofit/>
          </a:bodyPr>
          <a:lstStyle/>
          <a:p>
            <a:r>
              <a:rPr kumimoji="1" lang="en-US" altLang="ja-JP" sz="3200" b="1" u="sng" dirty="0"/>
              <a:t>(3)</a:t>
            </a:r>
            <a:r>
              <a:rPr kumimoji="1" lang="ja-JP" altLang="en-US" sz="3200" b="1" u="sng" dirty="0"/>
              <a:t>まとめ</a:t>
            </a:r>
          </a:p>
        </p:txBody>
      </p:sp>
      <p:sp>
        <p:nvSpPr>
          <p:cNvPr id="3" name="コンテンツ プレースホルダー 2">
            <a:extLst>
              <a:ext uri="{FF2B5EF4-FFF2-40B4-BE49-F238E27FC236}">
                <a16:creationId xmlns:a16="http://schemas.microsoft.com/office/drawing/2014/main" id="{60F0F4C1-680B-43CB-9429-6F77137CE2C2}"/>
              </a:ext>
            </a:extLst>
          </p:cNvPr>
          <p:cNvSpPr>
            <a:spLocks noGrp="1"/>
          </p:cNvSpPr>
          <p:nvPr>
            <p:ph idx="1"/>
          </p:nvPr>
        </p:nvSpPr>
        <p:spPr>
          <a:xfrm>
            <a:off x="752475" y="786384"/>
            <a:ext cx="10687050" cy="5804916"/>
          </a:xfrm>
        </p:spPr>
        <p:txBody>
          <a:bodyPr>
            <a:normAutofit lnSpcReduction="10000"/>
          </a:bodyPr>
          <a:lstStyle/>
          <a:p>
            <a:pPr marL="0" indent="0">
              <a:buNone/>
            </a:pPr>
            <a:r>
              <a:rPr kumimoji="1" lang="ja-JP" altLang="en-US" sz="2000" b="1" dirty="0">
                <a:latin typeface="+mn-ea"/>
              </a:rPr>
              <a:t>・</a:t>
            </a:r>
            <a:r>
              <a:rPr kumimoji="1" lang="ja-JP" altLang="en-US" sz="2000" b="1" dirty="0">
                <a:latin typeface="游明朝" panose="02020400000000000000" pitchFamily="18" charset="-128"/>
                <a:ea typeface="游明朝" panose="02020400000000000000" pitchFamily="18" charset="-128"/>
              </a:rPr>
              <a:t>個人サイトが基本的にない　　　　　　　　・</a:t>
            </a:r>
            <a:r>
              <a:rPr kumimoji="1" lang="en-US" altLang="ja-JP" sz="2000" b="1" dirty="0">
                <a:latin typeface="游明朝" panose="02020400000000000000" pitchFamily="18" charset="-128"/>
                <a:ea typeface="游明朝" panose="02020400000000000000" pitchFamily="18" charset="-128"/>
              </a:rPr>
              <a:t>HP</a:t>
            </a:r>
            <a:r>
              <a:rPr kumimoji="1" lang="ja-JP" altLang="en-US" sz="2000" b="1" dirty="0">
                <a:latin typeface="游明朝" panose="02020400000000000000" pitchFamily="18" charset="-128"/>
                <a:ea typeface="游明朝" panose="02020400000000000000" pitchFamily="18" charset="-128"/>
              </a:rPr>
              <a:t>を作成することで，ジェンダーレス　　　　　　　　　　　　　　　　</a:t>
            </a:r>
            <a:endParaRPr kumimoji="1" lang="en-US" altLang="ja-JP" sz="2000" b="1" dirty="0">
              <a:latin typeface="游明朝" panose="02020400000000000000" pitchFamily="18" charset="-128"/>
              <a:ea typeface="游明朝" panose="02020400000000000000" pitchFamily="18" charset="-128"/>
            </a:endParaRPr>
          </a:p>
          <a:p>
            <a:pPr marL="0" indent="0">
              <a:buNone/>
            </a:pPr>
            <a:r>
              <a:rPr lang="ja-JP" altLang="en-US" sz="2000" b="1" dirty="0">
                <a:latin typeface="游明朝" panose="02020400000000000000" pitchFamily="18" charset="-128"/>
                <a:ea typeface="游明朝" panose="02020400000000000000" pitchFamily="18" charset="-128"/>
              </a:rPr>
              <a:t>　　　　　　　　　　　　　　　　　　　　　　</a:t>
            </a:r>
            <a:r>
              <a:rPr kumimoji="1" lang="ja-JP" altLang="en-US" sz="2000" b="1" dirty="0">
                <a:latin typeface="游明朝" panose="02020400000000000000" pitchFamily="18" charset="-128"/>
                <a:ea typeface="游明朝" panose="02020400000000000000" pitchFamily="18" charset="-128"/>
              </a:rPr>
              <a:t>ファッションの内容だけでなく，自身に</a:t>
            </a:r>
            <a:endParaRPr kumimoji="1" lang="en-US" altLang="ja-JP" sz="2000" b="1" dirty="0">
              <a:latin typeface="游明朝" panose="02020400000000000000" pitchFamily="18" charset="-128"/>
              <a:ea typeface="游明朝" panose="02020400000000000000" pitchFamily="18" charset="-128"/>
            </a:endParaRPr>
          </a:p>
          <a:p>
            <a:pPr marL="0" indent="0">
              <a:buNone/>
            </a:pPr>
            <a:r>
              <a:rPr lang="ja-JP" altLang="en-US" sz="2000" b="1" dirty="0">
                <a:latin typeface="游明朝" panose="02020400000000000000" pitchFamily="18" charset="-128"/>
                <a:ea typeface="游明朝" panose="02020400000000000000" pitchFamily="18" charset="-128"/>
              </a:rPr>
              <a:t>　　　　　　　　　　　　　　　　　　　　　　ついても周知出来る。</a:t>
            </a:r>
            <a:endParaRPr lang="en-US" altLang="ja-JP" sz="2000" b="1" dirty="0">
              <a:latin typeface="游明朝" panose="02020400000000000000" pitchFamily="18" charset="-128"/>
              <a:ea typeface="游明朝" panose="02020400000000000000" pitchFamily="18" charset="-128"/>
            </a:endParaRPr>
          </a:p>
          <a:p>
            <a:pPr marL="0" indent="0">
              <a:buNone/>
            </a:pPr>
            <a:endParaRPr lang="en-US" altLang="ja-JP" sz="2000" b="1" dirty="0">
              <a:latin typeface="游明朝" panose="02020400000000000000" pitchFamily="18" charset="-128"/>
              <a:ea typeface="游明朝" panose="02020400000000000000" pitchFamily="18" charset="-128"/>
            </a:endParaRPr>
          </a:p>
          <a:p>
            <a:pPr marL="0" indent="0">
              <a:buNone/>
            </a:pPr>
            <a:r>
              <a:rPr kumimoji="1" lang="ja-JP" altLang="en-US" sz="2000" b="1" dirty="0">
                <a:latin typeface="游明朝" panose="02020400000000000000" pitchFamily="18" charset="-128"/>
                <a:ea typeface="游明朝" panose="02020400000000000000" pitchFamily="18" charset="-128"/>
              </a:rPr>
              <a:t>・文章もしくは画像を重視された　　　　　　・文章と画像を均等に使い分けることに</a:t>
            </a:r>
            <a:endParaRPr kumimoji="1" lang="en-US" altLang="ja-JP" sz="2000" b="1" dirty="0">
              <a:latin typeface="游明朝" panose="02020400000000000000" pitchFamily="18" charset="-128"/>
              <a:ea typeface="游明朝" panose="02020400000000000000" pitchFamily="18" charset="-128"/>
            </a:endParaRPr>
          </a:p>
          <a:p>
            <a:pPr marL="0" indent="0">
              <a:buNone/>
            </a:pPr>
            <a:r>
              <a:rPr lang="ja-JP" altLang="en-US" sz="2000" b="1" dirty="0">
                <a:latin typeface="游明朝" panose="02020400000000000000" pitchFamily="18" charset="-128"/>
                <a:ea typeface="游明朝" panose="02020400000000000000" pitchFamily="18" charset="-128"/>
              </a:rPr>
              <a:t>　サイトが多め　　　　　　　　　　　　　　　よって，より理解されやすくする。</a:t>
            </a:r>
            <a:endParaRPr lang="en-US" altLang="ja-JP" sz="2000" b="1" dirty="0">
              <a:latin typeface="游明朝" panose="02020400000000000000" pitchFamily="18" charset="-128"/>
              <a:ea typeface="游明朝" panose="02020400000000000000" pitchFamily="18" charset="-128"/>
            </a:endParaRPr>
          </a:p>
          <a:p>
            <a:pPr marL="0" indent="0">
              <a:buNone/>
            </a:pPr>
            <a:r>
              <a:rPr kumimoji="1" lang="ja-JP" altLang="en-US" sz="2000" b="1" dirty="0">
                <a:latin typeface="游明朝" panose="02020400000000000000" pitchFamily="18" charset="-128"/>
                <a:ea typeface="游明朝" panose="02020400000000000000" pitchFamily="18" charset="-128"/>
              </a:rPr>
              <a:t>　　　　　　　　　　　　　　　　　　　　　　また，量で伝えるのではなく，質で伝え　</a:t>
            </a:r>
            <a:endParaRPr kumimoji="1" lang="en-US" altLang="ja-JP" sz="2000" b="1" dirty="0">
              <a:latin typeface="游明朝" panose="02020400000000000000" pitchFamily="18" charset="-128"/>
              <a:ea typeface="游明朝" panose="02020400000000000000" pitchFamily="18" charset="-128"/>
            </a:endParaRPr>
          </a:p>
          <a:p>
            <a:pPr marL="0" indent="0">
              <a:buNone/>
            </a:pPr>
            <a:r>
              <a:rPr lang="ja-JP" altLang="en-US" sz="2000" b="1" dirty="0">
                <a:latin typeface="游明朝" panose="02020400000000000000" pitchFamily="18" charset="-128"/>
                <a:ea typeface="游明朝" panose="02020400000000000000" pitchFamily="18" charset="-128"/>
              </a:rPr>
              <a:t>　　　　　　　　　　　　　　　　　　　　　　</a:t>
            </a:r>
            <a:r>
              <a:rPr kumimoji="1" lang="ja-JP" altLang="en-US" sz="2000" b="1" dirty="0">
                <a:latin typeface="游明朝" panose="02020400000000000000" pitchFamily="18" charset="-128"/>
                <a:ea typeface="游明朝" panose="02020400000000000000" pitchFamily="18" charset="-128"/>
              </a:rPr>
              <a:t>ることが重要。</a:t>
            </a:r>
            <a:endParaRPr lang="en-US" altLang="ja-JP" sz="2000" b="1" dirty="0">
              <a:latin typeface="游明朝" panose="02020400000000000000" pitchFamily="18" charset="-128"/>
              <a:ea typeface="游明朝" panose="02020400000000000000" pitchFamily="18" charset="-128"/>
            </a:endParaRPr>
          </a:p>
          <a:p>
            <a:pPr marL="0" indent="0">
              <a:buNone/>
            </a:pPr>
            <a:endParaRPr kumimoji="1" lang="en-US" altLang="ja-JP" sz="2000" b="1" dirty="0">
              <a:latin typeface="游明朝" panose="02020400000000000000" pitchFamily="18" charset="-128"/>
              <a:ea typeface="游明朝" panose="02020400000000000000" pitchFamily="18" charset="-128"/>
            </a:endParaRPr>
          </a:p>
          <a:p>
            <a:pPr marL="0" indent="0">
              <a:buNone/>
            </a:pPr>
            <a:r>
              <a:rPr lang="ja-JP" altLang="en-US" sz="2000" b="1" dirty="0">
                <a:latin typeface="游明朝" panose="02020400000000000000" pitchFamily="18" charset="-128"/>
                <a:ea typeface="游明朝" panose="02020400000000000000" pitchFamily="18" charset="-128"/>
              </a:rPr>
              <a:t>・</a:t>
            </a:r>
            <a:r>
              <a:rPr kumimoji="1" lang="ja-JP" altLang="en-US" sz="2000" b="1" dirty="0">
                <a:latin typeface="游明朝" panose="02020400000000000000" pitchFamily="18" charset="-128"/>
                <a:ea typeface="游明朝" panose="02020400000000000000" pitchFamily="18" charset="-128"/>
              </a:rPr>
              <a:t>ジェンダーレス社会とジェンダー　　　　　・自身が第三者目線で考えて，</a:t>
            </a:r>
            <a:r>
              <a:rPr kumimoji="1" lang="en-US" altLang="ja-JP" sz="2000" b="1" dirty="0">
                <a:latin typeface="游明朝" panose="02020400000000000000" pitchFamily="18" charset="-128"/>
                <a:ea typeface="游明朝" panose="02020400000000000000" pitchFamily="18" charset="-128"/>
              </a:rPr>
              <a:t>1</a:t>
            </a:r>
            <a:r>
              <a:rPr kumimoji="1" lang="ja-JP" altLang="en-US" sz="2000" b="1" dirty="0">
                <a:latin typeface="游明朝" panose="02020400000000000000" pitchFamily="18" charset="-128"/>
                <a:ea typeface="游明朝" panose="02020400000000000000" pitchFamily="18" charset="-128"/>
              </a:rPr>
              <a:t>つの事だけ</a:t>
            </a:r>
            <a:endParaRPr kumimoji="1" lang="en-US" altLang="ja-JP" sz="2000" b="1" dirty="0">
              <a:latin typeface="游明朝" panose="02020400000000000000" pitchFamily="18" charset="-128"/>
              <a:ea typeface="游明朝" panose="02020400000000000000" pitchFamily="18" charset="-128"/>
            </a:endParaRPr>
          </a:p>
          <a:p>
            <a:pPr marL="0" indent="0">
              <a:buNone/>
            </a:pPr>
            <a:r>
              <a:rPr lang="ja-JP" altLang="en-US" sz="2000" b="1" dirty="0">
                <a:latin typeface="游明朝" panose="02020400000000000000" pitchFamily="18" charset="-128"/>
                <a:ea typeface="游明朝" panose="02020400000000000000" pitchFamily="18" charset="-128"/>
              </a:rPr>
              <a:t>　</a:t>
            </a:r>
            <a:r>
              <a:rPr kumimoji="1" lang="ja-JP" altLang="en-US" sz="2000" b="1" dirty="0">
                <a:latin typeface="游明朝" panose="02020400000000000000" pitchFamily="18" charset="-128"/>
                <a:ea typeface="游明朝" panose="02020400000000000000" pitchFamily="18" charset="-128"/>
              </a:rPr>
              <a:t>レスファッションのうち</a:t>
            </a:r>
            <a:r>
              <a:rPr lang="ja-JP" altLang="en-US" sz="2000" b="1" dirty="0">
                <a:latin typeface="游明朝" panose="02020400000000000000" pitchFamily="18" charset="-128"/>
                <a:ea typeface="游明朝" panose="02020400000000000000" pitchFamily="18" charset="-128"/>
              </a:rPr>
              <a:t>どちらか　　　　　　でなく，少しの情報でも多くの事を知る</a:t>
            </a:r>
            <a:endParaRPr lang="en-US" altLang="ja-JP" sz="2000" b="1" dirty="0">
              <a:latin typeface="游明朝" panose="02020400000000000000" pitchFamily="18" charset="-128"/>
              <a:ea typeface="游明朝" panose="02020400000000000000" pitchFamily="18" charset="-128"/>
            </a:endParaRPr>
          </a:p>
          <a:p>
            <a:pPr marL="0" indent="0">
              <a:buNone/>
            </a:pPr>
            <a:r>
              <a:rPr lang="ja-JP" altLang="en-US" sz="2000" b="1" dirty="0">
                <a:latin typeface="游明朝" panose="02020400000000000000" pitchFamily="18" charset="-128"/>
                <a:ea typeface="游明朝" panose="02020400000000000000" pitchFamily="18" charset="-128"/>
              </a:rPr>
              <a:t>　しか語られていない　　　　　　　　　　　　ようにする。　</a:t>
            </a:r>
            <a:endParaRPr kumimoji="1" lang="en-US" altLang="ja-JP" sz="2000" b="1" dirty="0">
              <a:latin typeface="游明朝" panose="02020400000000000000" pitchFamily="18" charset="-128"/>
              <a:ea typeface="游明朝" panose="02020400000000000000" pitchFamily="18" charset="-128"/>
            </a:endParaRPr>
          </a:p>
          <a:p>
            <a:pPr marL="0" indent="0">
              <a:buNone/>
            </a:pPr>
            <a:endParaRPr kumimoji="1" lang="en-US" altLang="ja-JP" sz="2400" b="1" dirty="0">
              <a:latin typeface="游明朝" panose="02020400000000000000" pitchFamily="18" charset="-128"/>
              <a:ea typeface="游明朝" panose="02020400000000000000" pitchFamily="18" charset="-128"/>
            </a:endParaRPr>
          </a:p>
          <a:p>
            <a:pPr marL="0" indent="0">
              <a:buNone/>
            </a:pPr>
            <a:r>
              <a:rPr lang="ja-JP" altLang="en-US" sz="2400" b="1" dirty="0">
                <a:latin typeface="游明朝" panose="02020400000000000000" pitchFamily="18" charset="-128"/>
                <a:ea typeface="游明朝" panose="02020400000000000000" pitchFamily="18" charset="-128"/>
              </a:rPr>
              <a:t>最後に，私は社会学を学んでいないため，専門的知識を知らないので，一般論については一部だけ触れ，ファッションについて大きく触れる予定です。</a:t>
            </a:r>
            <a:endParaRPr lang="en-US" altLang="ja-JP" sz="2400" b="1" dirty="0">
              <a:latin typeface="游明朝" panose="02020400000000000000" pitchFamily="18" charset="-128"/>
              <a:ea typeface="游明朝" panose="02020400000000000000" pitchFamily="18" charset="-128"/>
            </a:endParaRPr>
          </a:p>
        </p:txBody>
      </p:sp>
      <p:sp>
        <p:nvSpPr>
          <p:cNvPr id="4" name="矢印: 右 3">
            <a:extLst>
              <a:ext uri="{FF2B5EF4-FFF2-40B4-BE49-F238E27FC236}">
                <a16:creationId xmlns:a16="http://schemas.microsoft.com/office/drawing/2014/main" id="{3C3B2A2F-3C86-4D32-9603-F9B13925F5F3}"/>
              </a:ext>
            </a:extLst>
          </p:cNvPr>
          <p:cNvSpPr/>
          <p:nvPr/>
        </p:nvSpPr>
        <p:spPr>
          <a:xfrm>
            <a:off x="5133975" y="786384"/>
            <a:ext cx="838200" cy="465582"/>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矢印: 右 4">
            <a:extLst>
              <a:ext uri="{FF2B5EF4-FFF2-40B4-BE49-F238E27FC236}">
                <a16:creationId xmlns:a16="http://schemas.microsoft.com/office/drawing/2014/main" id="{50356428-30EB-499E-886A-22A4DB464DE9}"/>
              </a:ext>
            </a:extLst>
          </p:cNvPr>
          <p:cNvSpPr/>
          <p:nvPr/>
        </p:nvSpPr>
        <p:spPr>
          <a:xfrm>
            <a:off x="5133975" y="2474023"/>
            <a:ext cx="838200" cy="465582"/>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4BEE5973-DE08-4205-9B2D-CAB68294E2B5}"/>
              </a:ext>
            </a:extLst>
          </p:cNvPr>
          <p:cNvSpPr/>
          <p:nvPr/>
        </p:nvSpPr>
        <p:spPr>
          <a:xfrm>
            <a:off x="5133975" y="4299870"/>
            <a:ext cx="838200" cy="465582"/>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2249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A10A34-2DE8-44F9-A7FF-41D309605F41}"/>
              </a:ext>
            </a:extLst>
          </p:cNvPr>
          <p:cNvSpPr>
            <a:spLocks noGrp="1"/>
          </p:cNvSpPr>
          <p:nvPr>
            <p:ph type="title"/>
          </p:nvPr>
        </p:nvSpPr>
        <p:spPr>
          <a:xfrm>
            <a:off x="838200" y="365125"/>
            <a:ext cx="10515600" cy="750443"/>
          </a:xfrm>
        </p:spPr>
        <p:txBody>
          <a:bodyPr>
            <a:normAutofit/>
          </a:bodyPr>
          <a:lstStyle/>
          <a:p>
            <a:r>
              <a:rPr lang="en-US" altLang="ja-JP" sz="3200" b="1" u="sng" dirty="0">
                <a:effectLst>
                  <a:outerShdw blurRad="38100" dist="38100" dir="2700000" algn="tl">
                    <a:srgbClr val="000000">
                      <a:alpha val="43137"/>
                    </a:srgbClr>
                  </a:outerShdw>
                </a:effectLst>
                <a:latin typeface="+mn-ea"/>
                <a:ea typeface="+mn-ea"/>
              </a:rPr>
              <a:t>6</a:t>
            </a:r>
            <a:r>
              <a:rPr lang="ja-JP" altLang="en-US" sz="3200" b="1" u="sng" dirty="0">
                <a:effectLst>
                  <a:outerShdw blurRad="38100" dist="38100" dir="2700000" algn="tl">
                    <a:srgbClr val="000000">
                      <a:alpha val="43137"/>
                    </a:srgbClr>
                  </a:outerShdw>
                </a:effectLst>
                <a:latin typeface="+mn-ea"/>
                <a:ea typeface="+mn-ea"/>
              </a:rPr>
              <a:t>．提案事項</a:t>
            </a:r>
            <a:endParaRPr kumimoji="1" lang="ja-JP" altLang="en-US" sz="3200" b="1" u="sng" dirty="0">
              <a:effectLst>
                <a:outerShdw blurRad="38100" dist="38100" dir="2700000" algn="tl">
                  <a:srgbClr val="000000">
                    <a:alpha val="43137"/>
                  </a:srgbClr>
                </a:outerShdw>
              </a:effectLst>
              <a:latin typeface="+mn-ea"/>
              <a:ea typeface="+mn-ea"/>
            </a:endParaRPr>
          </a:p>
        </p:txBody>
      </p:sp>
      <p:sp>
        <p:nvSpPr>
          <p:cNvPr id="3" name="コンテンツ プレースホルダー 2">
            <a:extLst>
              <a:ext uri="{FF2B5EF4-FFF2-40B4-BE49-F238E27FC236}">
                <a16:creationId xmlns:a16="http://schemas.microsoft.com/office/drawing/2014/main" id="{B5B2624C-85D2-4CD4-BC43-82D3FC5D38CE}"/>
              </a:ext>
            </a:extLst>
          </p:cNvPr>
          <p:cNvSpPr>
            <a:spLocks noGrp="1"/>
          </p:cNvSpPr>
          <p:nvPr>
            <p:ph idx="1"/>
          </p:nvPr>
        </p:nvSpPr>
        <p:spPr>
          <a:xfrm>
            <a:off x="838199" y="1295463"/>
            <a:ext cx="10906125" cy="4997387"/>
          </a:xfrm>
        </p:spPr>
        <p:txBody>
          <a:bodyPr>
            <a:normAutofit/>
          </a:bodyPr>
          <a:lstStyle/>
          <a:p>
            <a:r>
              <a:rPr kumimoji="1" lang="ja-JP" altLang="en-US" b="1" dirty="0"/>
              <a:t>サイトコンセプト</a:t>
            </a:r>
            <a:r>
              <a:rPr lang="ja-JP" altLang="en-US" b="1" dirty="0"/>
              <a:t>⇒</a:t>
            </a:r>
            <a:r>
              <a:rPr kumimoji="1" lang="ja-JP" altLang="en-US" b="1" dirty="0"/>
              <a:t>ジェンダーファッションの自由</a:t>
            </a:r>
            <a:endParaRPr kumimoji="1" lang="en-US" altLang="ja-JP" b="1" dirty="0"/>
          </a:p>
          <a:p>
            <a:endParaRPr lang="en-US" altLang="ja-JP" b="1" dirty="0"/>
          </a:p>
          <a:p>
            <a:r>
              <a:rPr lang="ja-JP" altLang="en-US" b="1" dirty="0"/>
              <a:t>サイトコンテンツ⇒自分の体験を基にしたサイト</a:t>
            </a:r>
            <a:endParaRPr lang="en-US" altLang="ja-JP" b="1" dirty="0"/>
          </a:p>
          <a:p>
            <a:endParaRPr lang="en-US" altLang="ja-JP" b="1" dirty="0"/>
          </a:p>
          <a:p>
            <a:r>
              <a:rPr kumimoji="1" lang="ja-JP" altLang="en-US" b="1" dirty="0"/>
              <a:t>サイトタイトル</a:t>
            </a:r>
            <a:r>
              <a:rPr lang="ja-JP" altLang="en-US" b="1" dirty="0"/>
              <a:t>⇒</a:t>
            </a:r>
            <a:r>
              <a:rPr lang="en-US" altLang="ja-JP" b="1" dirty="0"/>
              <a:t>Genderless</a:t>
            </a:r>
            <a:r>
              <a:rPr lang="ja-JP" altLang="en-US" b="1" dirty="0"/>
              <a:t> ～ありのままの自分～</a:t>
            </a:r>
            <a:endParaRPr kumimoji="1" lang="en-US" altLang="ja-JP" b="1" dirty="0"/>
          </a:p>
          <a:p>
            <a:pPr marL="0" indent="0">
              <a:buNone/>
            </a:pPr>
            <a:endParaRPr kumimoji="1" lang="en-US" altLang="ja-JP" b="1" dirty="0"/>
          </a:p>
          <a:p>
            <a:r>
              <a:rPr lang="ja-JP" altLang="en-US" b="1" dirty="0"/>
              <a:t>サイト</a:t>
            </a:r>
            <a:r>
              <a:rPr lang="en-US" altLang="ja-JP" b="1" dirty="0"/>
              <a:t>URL</a:t>
            </a:r>
            <a:r>
              <a:rPr lang="ja-JP" altLang="en-US" b="1" dirty="0"/>
              <a:t>⇒</a:t>
            </a:r>
            <a:r>
              <a:rPr lang="en-US" altLang="ja-JP" b="1" dirty="0"/>
              <a:t>beyourgenderless.jp</a:t>
            </a:r>
          </a:p>
          <a:p>
            <a:pPr marL="0" indent="0">
              <a:buNone/>
            </a:pPr>
            <a:endParaRPr lang="en-US" altLang="ja-JP" b="1" dirty="0"/>
          </a:p>
          <a:p>
            <a:r>
              <a:rPr lang="ja-JP" altLang="en-US" b="1" dirty="0"/>
              <a:t>使用ツール⇒</a:t>
            </a:r>
            <a:r>
              <a:rPr lang="en-US" altLang="ja-JP" b="1" dirty="0"/>
              <a:t>HTML</a:t>
            </a:r>
            <a:r>
              <a:rPr lang="ja-JP" altLang="en-US" b="1" dirty="0"/>
              <a:t> </a:t>
            </a:r>
            <a:r>
              <a:rPr lang="en-US" altLang="ja-JP" b="1" dirty="0"/>
              <a:t>,</a:t>
            </a:r>
            <a:r>
              <a:rPr lang="ja-JP" altLang="en-US" b="1" dirty="0"/>
              <a:t> </a:t>
            </a:r>
            <a:r>
              <a:rPr lang="en-US" altLang="ja-JP" b="1" dirty="0"/>
              <a:t>CSS</a:t>
            </a:r>
            <a:r>
              <a:rPr lang="ja-JP" altLang="en-US" b="1" dirty="0"/>
              <a:t> </a:t>
            </a:r>
            <a:r>
              <a:rPr lang="en-US" altLang="ja-JP" b="1" dirty="0"/>
              <a:t>,</a:t>
            </a:r>
            <a:r>
              <a:rPr lang="ja-JP" altLang="en-US" b="1" dirty="0"/>
              <a:t> </a:t>
            </a:r>
            <a:r>
              <a:rPr lang="en-US" altLang="ja-JP" b="1" dirty="0" err="1"/>
              <a:t>Javascript</a:t>
            </a:r>
            <a:r>
              <a:rPr lang="en-US" altLang="ja-JP" b="1" dirty="0"/>
              <a:t> , (jQuery)</a:t>
            </a:r>
          </a:p>
          <a:p>
            <a:endParaRPr kumimoji="1" lang="en-US" altLang="ja-JP" sz="2400" dirty="0"/>
          </a:p>
          <a:p>
            <a:pPr marL="0" indent="0">
              <a:buNone/>
            </a:pPr>
            <a:endParaRPr kumimoji="1" lang="ja-JP" altLang="en-US" sz="2400" dirty="0"/>
          </a:p>
        </p:txBody>
      </p:sp>
    </p:spTree>
    <p:extLst>
      <p:ext uri="{BB962C8B-B14F-4D97-AF65-F5344CB8AC3E}">
        <p14:creationId xmlns:p14="http://schemas.microsoft.com/office/powerpoint/2010/main" val="2891204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8974E85-292F-4905-BF02-E66E83B845C9}"/>
              </a:ext>
            </a:extLst>
          </p:cNvPr>
          <p:cNvSpPr>
            <a:spLocks noGrp="1"/>
          </p:cNvSpPr>
          <p:nvPr>
            <p:ph idx="1"/>
          </p:nvPr>
        </p:nvSpPr>
        <p:spPr>
          <a:xfrm>
            <a:off x="781050" y="1090612"/>
            <a:ext cx="10629900" cy="4676775"/>
          </a:xfrm>
        </p:spPr>
        <p:txBody>
          <a:bodyPr>
            <a:normAutofit/>
          </a:bodyPr>
          <a:lstStyle/>
          <a:p>
            <a:pPr marL="0" indent="0">
              <a:buNone/>
            </a:pPr>
            <a:r>
              <a:rPr lang="en-US" altLang="ja-JP" sz="3200" b="1" dirty="0">
                <a:latin typeface="+mn-ea"/>
              </a:rPr>
              <a:t>【</a:t>
            </a:r>
            <a:r>
              <a:rPr lang="ja-JP" altLang="en-US" sz="3200" b="1" dirty="0">
                <a:latin typeface="+mn-ea"/>
              </a:rPr>
              <a:t>前置き</a:t>
            </a:r>
            <a:r>
              <a:rPr lang="en-US" altLang="ja-JP" sz="3200" b="1" dirty="0">
                <a:latin typeface="+mn-ea"/>
              </a:rPr>
              <a:t>】</a:t>
            </a:r>
          </a:p>
          <a:p>
            <a:pPr marL="0" indent="0">
              <a:buNone/>
            </a:pPr>
            <a:r>
              <a:rPr kumimoji="1" lang="en-US" altLang="ja-JP" sz="2700" b="1" dirty="0"/>
              <a:t>※</a:t>
            </a:r>
            <a:r>
              <a:rPr kumimoji="1" lang="ja-JP" altLang="en-US" sz="2700" b="1" dirty="0"/>
              <a:t>資料について</a:t>
            </a:r>
            <a:endParaRPr kumimoji="1" lang="en-US" altLang="ja-JP" sz="2700" b="1" dirty="0"/>
          </a:p>
          <a:p>
            <a:pPr marL="0" indent="0">
              <a:lnSpc>
                <a:spcPct val="150000"/>
              </a:lnSpc>
              <a:buNone/>
            </a:pPr>
            <a:r>
              <a:rPr lang="ja-JP" altLang="en-US" sz="2400" dirty="0">
                <a:latin typeface="游明朝" panose="02020400000000000000" pitchFamily="18" charset="-128"/>
                <a:ea typeface="游明朝" panose="02020400000000000000" pitchFamily="18" charset="-128"/>
              </a:rPr>
              <a:t>本企画書に使用されている資料の一部に本企画とは少々異なる内容の資料が使用されております。</a:t>
            </a:r>
            <a:endParaRPr lang="en-US" altLang="ja-JP" sz="2400" dirty="0">
              <a:latin typeface="游明朝" panose="02020400000000000000" pitchFamily="18" charset="-128"/>
              <a:ea typeface="游明朝" panose="02020400000000000000" pitchFamily="18" charset="-128"/>
            </a:endParaRPr>
          </a:p>
          <a:p>
            <a:pPr marL="0" indent="0">
              <a:lnSpc>
                <a:spcPct val="150000"/>
              </a:lnSpc>
              <a:buNone/>
            </a:pPr>
            <a:r>
              <a:rPr lang="ja-JP" altLang="en-US" sz="2400" dirty="0">
                <a:latin typeface="游明朝" panose="02020400000000000000" pitchFamily="18" charset="-128"/>
                <a:ea typeface="游明朝" panose="02020400000000000000" pitchFamily="18" charset="-128"/>
              </a:rPr>
              <a:t>これは，今回の企画において自身が求めている資料の中で，そのようなものが参考にしやすいと判断し，使用しております。</a:t>
            </a:r>
            <a:endParaRPr lang="en-US" altLang="ja-JP" sz="2400" dirty="0">
              <a:latin typeface="游明朝" panose="02020400000000000000" pitchFamily="18" charset="-128"/>
              <a:ea typeface="游明朝" panose="02020400000000000000" pitchFamily="18" charset="-128"/>
            </a:endParaRPr>
          </a:p>
          <a:p>
            <a:pPr marL="0" indent="0">
              <a:lnSpc>
                <a:spcPct val="150000"/>
              </a:lnSpc>
              <a:buNone/>
            </a:pPr>
            <a:r>
              <a:rPr lang="ja-JP" altLang="en-US" sz="2400" dirty="0">
                <a:latin typeface="游明朝" panose="02020400000000000000" pitchFamily="18" charset="-128"/>
                <a:ea typeface="游明朝" panose="02020400000000000000" pitchFamily="18" charset="-128"/>
              </a:rPr>
              <a:t>参考程度にご覧になっていただけると幸いです。</a:t>
            </a:r>
            <a:endParaRPr lang="en-US" altLang="ja-JP" sz="2400" dirty="0">
              <a:latin typeface="游明朝" panose="02020400000000000000" pitchFamily="18" charset="-128"/>
              <a:ea typeface="游明朝" panose="02020400000000000000" pitchFamily="18" charset="-128"/>
            </a:endParaRPr>
          </a:p>
          <a:p>
            <a:pPr marL="0" indent="0">
              <a:buNone/>
            </a:pPr>
            <a:endParaRPr kumimoji="1" lang="ja-JP" altLang="en-US" sz="2400" dirty="0"/>
          </a:p>
        </p:txBody>
      </p:sp>
    </p:spTree>
    <p:extLst>
      <p:ext uri="{BB962C8B-B14F-4D97-AF65-F5344CB8AC3E}">
        <p14:creationId xmlns:p14="http://schemas.microsoft.com/office/powerpoint/2010/main" val="3786810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63B7D6-A35B-4A42-A19F-7F88AED90A3C}"/>
              </a:ext>
            </a:extLst>
          </p:cNvPr>
          <p:cNvSpPr>
            <a:spLocks noGrp="1"/>
          </p:cNvSpPr>
          <p:nvPr>
            <p:ph type="title"/>
          </p:nvPr>
        </p:nvSpPr>
        <p:spPr>
          <a:xfrm>
            <a:off x="838200" y="365125"/>
            <a:ext cx="10515600" cy="814451"/>
          </a:xfrm>
        </p:spPr>
        <p:txBody>
          <a:bodyPr>
            <a:normAutofit/>
          </a:bodyPr>
          <a:lstStyle/>
          <a:p>
            <a:r>
              <a:rPr kumimoji="1" lang="en-US" altLang="ja-JP" sz="3200" b="1" u="sng" dirty="0">
                <a:effectLst>
                  <a:outerShdw blurRad="38100" dist="38100" dir="2700000" algn="tl">
                    <a:srgbClr val="000000">
                      <a:alpha val="43137"/>
                    </a:srgbClr>
                  </a:outerShdw>
                </a:effectLst>
                <a:latin typeface="+mn-ea"/>
                <a:ea typeface="+mn-ea"/>
              </a:rPr>
              <a:t>7</a:t>
            </a:r>
            <a:r>
              <a:rPr kumimoji="1" lang="ja-JP" altLang="en-US" sz="3200" b="1" u="sng" dirty="0">
                <a:effectLst>
                  <a:outerShdw blurRad="38100" dist="38100" dir="2700000" algn="tl">
                    <a:srgbClr val="000000">
                      <a:alpha val="43137"/>
                    </a:srgbClr>
                  </a:outerShdw>
                </a:effectLst>
                <a:latin typeface="+mn-ea"/>
                <a:ea typeface="+mn-ea"/>
              </a:rPr>
              <a:t>．参考デザイン</a:t>
            </a:r>
          </a:p>
        </p:txBody>
      </p:sp>
      <p:sp>
        <p:nvSpPr>
          <p:cNvPr id="3" name="コンテンツ プレースホルダー 2">
            <a:extLst>
              <a:ext uri="{FF2B5EF4-FFF2-40B4-BE49-F238E27FC236}">
                <a16:creationId xmlns:a16="http://schemas.microsoft.com/office/drawing/2014/main" id="{A05ED077-D4F4-45AB-B13A-F569093BE7FB}"/>
              </a:ext>
            </a:extLst>
          </p:cNvPr>
          <p:cNvSpPr>
            <a:spLocks noGrp="1"/>
          </p:cNvSpPr>
          <p:nvPr>
            <p:ph idx="1"/>
          </p:nvPr>
        </p:nvSpPr>
        <p:spPr>
          <a:xfrm>
            <a:off x="408432" y="1316736"/>
            <a:ext cx="10945368" cy="4860227"/>
          </a:xfrm>
        </p:spPr>
        <p:txBody>
          <a:bodyPr/>
          <a:lstStyle/>
          <a:p>
            <a:pPr marL="0" indent="0">
              <a:buNone/>
            </a:pPr>
            <a:r>
              <a:rPr lang="en-US" altLang="ja-JP" sz="2800" u="sng" dirty="0"/>
              <a:t>(1)</a:t>
            </a:r>
            <a:r>
              <a:rPr lang="ja-JP" altLang="en-US" sz="2800" u="sng" dirty="0"/>
              <a:t>トップページ</a:t>
            </a:r>
            <a:endParaRPr lang="en-US" altLang="ja-JP" sz="2800" u="sng" dirty="0"/>
          </a:p>
          <a:p>
            <a:pPr marL="0" indent="0">
              <a:buNone/>
            </a:pPr>
            <a:endParaRPr lang="en-US" altLang="ja-JP" sz="2400" dirty="0"/>
          </a:p>
          <a:p>
            <a:pPr marL="0" indent="0">
              <a:buNone/>
            </a:pPr>
            <a:endParaRPr lang="en-US" altLang="ja-JP" sz="2400" dirty="0"/>
          </a:p>
          <a:p>
            <a:pPr marL="0" indent="0">
              <a:buNone/>
            </a:pPr>
            <a:endParaRPr kumimoji="1" lang="ja-JP" altLang="en-US" dirty="0"/>
          </a:p>
        </p:txBody>
      </p:sp>
      <p:pic>
        <p:nvPicPr>
          <p:cNvPr id="5" name="図 4" descr="女性の顔の絵&#10;&#10;低い精度で自動的に生成された説明">
            <a:extLst>
              <a:ext uri="{FF2B5EF4-FFF2-40B4-BE49-F238E27FC236}">
                <a16:creationId xmlns:a16="http://schemas.microsoft.com/office/drawing/2014/main" id="{5CF26B39-E51A-4889-BF6F-68139B0C68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184" y="2900554"/>
            <a:ext cx="5385816" cy="2569464"/>
          </a:xfrm>
          <a:prstGeom prst="rect">
            <a:avLst/>
          </a:prstGeom>
          <a:ln>
            <a:solidFill>
              <a:schemeClr val="tx1"/>
            </a:solidFill>
          </a:ln>
        </p:spPr>
      </p:pic>
      <p:sp>
        <p:nvSpPr>
          <p:cNvPr id="4" name="正方形/長方形 3">
            <a:extLst>
              <a:ext uri="{FF2B5EF4-FFF2-40B4-BE49-F238E27FC236}">
                <a16:creationId xmlns:a16="http://schemas.microsoft.com/office/drawing/2014/main" id="{8AE3A755-F5F3-48CE-9F63-D67E6A5AB980}"/>
              </a:ext>
            </a:extLst>
          </p:cNvPr>
          <p:cNvSpPr/>
          <p:nvPr/>
        </p:nvSpPr>
        <p:spPr>
          <a:xfrm>
            <a:off x="710184" y="1958340"/>
            <a:ext cx="10341864" cy="714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indent="0">
              <a:buNone/>
            </a:pPr>
            <a:r>
              <a:rPr lang="ja-JP" altLang="en-US" sz="2500" b="1" dirty="0"/>
              <a:t>参考サイト</a:t>
            </a:r>
            <a:r>
              <a:rPr lang="en-US" altLang="ja-JP" sz="2500" b="1" dirty="0"/>
              <a:t>:</a:t>
            </a:r>
            <a:r>
              <a:rPr lang="ja-JP" altLang="en-US" sz="2500" b="1" dirty="0"/>
              <a:t>ジュエリーサイト「</a:t>
            </a:r>
            <a:r>
              <a:rPr lang="en-US" altLang="ja-JP" sz="2500" b="1" dirty="0"/>
              <a:t>MY FEEL</a:t>
            </a:r>
            <a:r>
              <a:rPr lang="ja-JP" altLang="en-US" sz="2500" b="1" dirty="0"/>
              <a:t>」 </a:t>
            </a:r>
            <a:r>
              <a:rPr lang="en-US" altLang="ja-JP" sz="1600" b="1" dirty="0">
                <a:solidFill>
                  <a:schemeClr val="bg1">
                    <a:lumMod val="65000"/>
                  </a:schemeClr>
                </a:solidFill>
              </a:rPr>
              <a:t>(</a:t>
            </a:r>
            <a:r>
              <a:rPr lang="ja-JP" altLang="en-US" sz="1600" b="1" dirty="0">
                <a:solidFill>
                  <a:schemeClr val="bg1">
                    <a:lumMod val="65000"/>
                  </a:schemeClr>
                </a:solidFill>
              </a:rPr>
              <a:t>参照先</a:t>
            </a:r>
            <a:r>
              <a:rPr lang="en-US" altLang="ja-JP" sz="1600" b="1" dirty="0">
                <a:solidFill>
                  <a:schemeClr val="bg1">
                    <a:lumMod val="65000"/>
                  </a:schemeClr>
                </a:solidFill>
              </a:rPr>
              <a:t>:</a:t>
            </a:r>
            <a:r>
              <a:rPr lang="en-US" altLang="ja-JP" sz="1600" dirty="0"/>
              <a:t> </a:t>
            </a:r>
            <a:r>
              <a:rPr lang="en-US" altLang="ja-JP" sz="1600" dirty="0">
                <a:hlinkClick r:id="rId3"/>
              </a:rPr>
              <a:t>https://www.terra1012.com/myfeel/</a:t>
            </a:r>
            <a:r>
              <a:rPr lang="en-US" altLang="ja-JP" sz="1600" b="1" dirty="0">
                <a:solidFill>
                  <a:schemeClr val="bg1">
                    <a:lumMod val="65000"/>
                  </a:schemeClr>
                </a:solidFill>
              </a:rPr>
              <a:t>)</a:t>
            </a:r>
          </a:p>
        </p:txBody>
      </p:sp>
      <p:sp>
        <p:nvSpPr>
          <p:cNvPr id="6" name="正方形/長方形 5">
            <a:extLst>
              <a:ext uri="{FF2B5EF4-FFF2-40B4-BE49-F238E27FC236}">
                <a16:creationId xmlns:a16="http://schemas.microsoft.com/office/drawing/2014/main" id="{D5F9A73F-12C2-4902-B267-CFA0D54D1F5E}"/>
              </a:ext>
            </a:extLst>
          </p:cNvPr>
          <p:cNvSpPr/>
          <p:nvPr/>
        </p:nvSpPr>
        <p:spPr>
          <a:xfrm>
            <a:off x="6281928" y="2900554"/>
            <a:ext cx="4770120" cy="256946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b"/>
          <a:lstStyle/>
          <a:p>
            <a:pPr algn="ctr"/>
            <a:r>
              <a:rPr kumimoji="1" lang="en-US" altLang="ja-JP" sz="2400" b="1" dirty="0"/>
              <a:t>[</a:t>
            </a:r>
            <a:r>
              <a:rPr kumimoji="1" lang="ja-JP" altLang="en-US" sz="2400" b="1" dirty="0"/>
              <a:t>トップページの配置を参考</a:t>
            </a:r>
            <a:r>
              <a:rPr kumimoji="1" lang="en-US" altLang="ja-JP" sz="2400" b="1" dirty="0"/>
              <a:t>]</a:t>
            </a:r>
          </a:p>
          <a:p>
            <a:pPr algn="ctr"/>
            <a:endParaRPr kumimoji="1" lang="en-US" altLang="ja-JP" sz="2000" dirty="0"/>
          </a:p>
          <a:p>
            <a:pPr algn="ctr">
              <a:lnSpc>
                <a:spcPct val="150000"/>
              </a:lnSpc>
            </a:pPr>
            <a:r>
              <a:rPr kumimoji="1" lang="ja-JP" altLang="en-US" sz="2000" dirty="0">
                <a:latin typeface="游明朝" panose="02020400000000000000" pitchFamily="18" charset="-128"/>
                <a:ea typeface="游明朝" panose="02020400000000000000" pitchFamily="18" charset="-128"/>
              </a:rPr>
              <a:t>人物像とタイトルの配置がサイトを</a:t>
            </a:r>
            <a:endParaRPr kumimoji="1" lang="en-US" altLang="ja-JP" sz="2000" dirty="0">
              <a:latin typeface="游明朝" panose="02020400000000000000" pitchFamily="18" charset="-128"/>
              <a:ea typeface="游明朝" panose="02020400000000000000" pitchFamily="18" charset="-128"/>
            </a:endParaRPr>
          </a:p>
          <a:p>
            <a:pPr algn="ctr">
              <a:lnSpc>
                <a:spcPct val="150000"/>
              </a:lnSpc>
            </a:pPr>
            <a:r>
              <a:rPr kumimoji="1" lang="ja-JP" altLang="en-US" sz="2000" dirty="0">
                <a:latin typeface="游明朝" panose="02020400000000000000" pitchFamily="18" charset="-128"/>
                <a:ea typeface="游明朝" panose="02020400000000000000" pitchFamily="18" charset="-128"/>
              </a:rPr>
              <a:t>開く際，とても印象に残ると思った</a:t>
            </a:r>
            <a:endParaRPr kumimoji="1" lang="en-US" altLang="ja-JP" sz="2000" dirty="0">
              <a:latin typeface="游明朝" panose="02020400000000000000" pitchFamily="18" charset="-128"/>
              <a:ea typeface="游明朝" panose="02020400000000000000" pitchFamily="18" charset="-128"/>
            </a:endParaRPr>
          </a:p>
          <a:p>
            <a:pPr algn="ctr">
              <a:lnSpc>
                <a:spcPct val="150000"/>
              </a:lnSpc>
            </a:pPr>
            <a:r>
              <a:rPr kumimoji="1" lang="ja-JP" altLang="en-US" sz="2000" dirty="0">
                <a:latin typeface="游明朝" panose="02020400000000000000" pitchFamily="18" charset="-128"/>
                <a:ea typeface="游明朝" panose="02020400000000000000" pitchFamily="18" charset="-128"/>
              </a:rPr>
              <a:t>ため，参考に</a:t>
            </a:r>
            <a:endParaRPr kumimoji="1" lang="en-US" altLang="ja-JP" sz="2000" dirty="0">
              <a:latin typeface="游明朝" panose="02020400000000000000" pitchFamily="18" charset="-128"/>
              <a:ea typeface="游明朝" panose="02020400000000000000" pitchFamily="18" charset="-128"/>
            </a:endParaRPr>
          </a:p>
          <a:p>
            <a:endParaRPr kumimoji="1" lang="en-US" altLang="ja-JP" sz="2000" dirty="0"/>
          </a:p>
        </p:txBody>
      </p:sp>
    </p:spTree>
    <p:extLst>
      <p:ext uri="{BB962C8B-B14F-4D97-AF65-F5344CB8AC3E}">
        <p14:creationId xmlns:p14="http://schemas.microsoft.com/office/powerpoint/2010/main" val="268313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6D95030-E5A2-4B17-B740-BA9E2867FE0D}"/>
              </a:ext>
            </a:extLst>
          </p:cNvPr>
          <p:cNvSpPr>
            <a:spLocks noGrp="1"/>
          </p:cNvSpPr>
          <p:nvPr>
            <p:ph idx="1"/>
          </p:nvPr>
        </p:nvSpPr>
        <p:spPr>
          <a:xfrm>
            <a:off x="999744" y="288893"/>
            <a:ext cx="10515600" cy="5738051"/>
          </a:xfrm>
        </p:spPr>
        <p:txBody>
          <a:bodyPr>
            <a:normAutofit/>
          </a:bodyPr>
          <a:lstStyle/>
          <a:p>
            <a:pPr marL="0" indent="0">
              <a:buNone/>
            </a:pPr>
            <a:endParaRPr kumimoji="1" lang="en-US" altLang="ja-JP" sz="2000" dirty="0"/>
          </a:p>
          <a:p>
            <a:pPr marL="0" indent="0">
              <a:buNone/>
            </a:pPr>
            <a:endParaRPr lang="en-US" altLang="ja-JP" sz="2000" dirty="0"/>
          </a:p>
          <a:p>
            <a:pPr marL="0" indent="0">
              <a:buNone/>
            </a:pPr>
            <a:endParaRPr kumimoji="1" lang="en-US" altLang="ja-JP" sz="2000" dirty="0"/>
          </a:p>
          <a:p>
            <a:pPr marL="0" indent="0">
              <a:buNone/>
            </a:pPr>
            <a:endParaRPr lang="en-US" altLang="ja-JP" sz="2000" dirty="0"/>
          </a:p>
          <a:p>
            <a:pPr marL="0" indent="0">
              <a:buNone/>
            </a:pPr>
            <a:endParaRPr kumimoji="1" lang="en-US" altLang="ja-JP" sz="2000" dirty="0"/>
          </a:p>
          <a:p>
            <a:pPr marL="0" indent="0">
              <a:buNone/>
            </a:pPr>
            <a:endParaRPr lang="en-US" altLang="ja-JP" sz="2000" dirty="0"/>
          </a:p>
          <a:p>
            <a:pPr marL="0" indent="0">
              <a:buNone/>
            </a:pPr>
            <a:endParaRPr kumimoji="1" lang="en-US" altLang="ja-JP" sz="2000" dirty="0"/>
          </a:p>
          <a:p>
            <a:pPr marL="0" indent="0">
              <a:buNone/>
            </a:pPr>
            <a:endParaRPr lang="en-US" altLang="ja-JP" sz="2000" dirty="0"/>
          </a:p>
          <a:p>
            <a:pPr marL="0" indent="0">
              <a:buNone/>
            </a:pPr>
            <a:endParaRPr kumimoji="1" lang="en-US" altLang="ja-JP" sz="2000" dirty="0"/>
          </a:p>
          <a:p>
            <a:pPr marL="0" indent="0">
              <a:buNone/>
            </a:pPr>
            <a:endParaRPr lang="en-US" altLang="ja-JP" sz="1600" dirty="0">
              <a:solidFill>
                <a:schemeClr val="bg1">
                  <a:lumMod val="65000"/>
                </a:schemeClr>
              </a:solidFill>
            </a:endParaRPr>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CDC4D3EF-D8AF-458A-AB09-B29DFA528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325" y="3926401"/>
            <a:ext cx="4572000" cy="2150094"/>
          </a:xfrm>
          <a:prstGeom prst="rect">
            <a:avLst/>
          </a:prstGeom>
          <a:ln>
            <a:solidFill>
              <a:schemeClr val="tx1"/>
            </a:solidFill>
          </a:ln>
        </p:spPr>
      </p:pic>
      <p:pic>
        <p:nvPicPr>
          <p:cNvPr id="9" name="図 8" descr="グラフィカル ユーザー インターフェイス, Web サイト&#10;&#10;自動的に生成された説明">
            <a:extLst>
              <a:ext uri="{FF2B5EF4-FFF2-40B4-BE49-F238E27FC236}">
                <a16:creationId xmlns:a16="http://schemas.microsoft.com/office/drawing/2014/main" id="{14938CB1-92B1-4D9F-ACF0-1F5650D09E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325" y="1571625"/>
            <a:ext cx="4572000" cy="2114651"/>
          </a:xfrm>
          <a:prstGeom prst="rect">
            <a:avLst/>
          </a:prstGeom>
          <a:ln>
            <a:solidFill>
              <a:schemeClr val="tx1"/>
            </a:solidFill>
          </a:ln>
        </p:spPr>
      </p:pic>
      <p:sp>
        <p:nvSpPr>
          <p:cNvPr id="2" name="正方形/長方形 1">
            <a:extLst>
              <a:ext uri="{FF2B5EF4-FFF2-40B4-BE49-F238E27FC236}">
                <a16:creationId xmlns:a16="http://schemas.microsoft.com/office/drawing/2014/main" id="{B2BE1A66-83F0-4798-B1A1-10DA5985F097}"/>
              </a:ext>
            </a:extLst>
          </p:cNvPr>
          <p:cNvSpPr/>
          <p:nvPr/>
        </p:nvSpPr>
        <p:spPr>
          <a:xfrm>
            <a:off x="1076325" y="590931"/>
            <a:ext cx="9782175" cy="74056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2800" b="1" dirty="0"/>
              <a:t>参考サイト</a:t>
            </a:r>
            <a:r>
              <a:rPr kumimoji="1" lang="en-US" altLang="ja-JP" sz="2800" b="1" dirty="0"/>
              <a:t>:</a:t>
            </a:r>
            <a:r>
              <a:rPr lang="ja-JP" altLang="en-US" sz="2800" b="1" dirty="0"/>
              <a:t>シャネルサイト「</a:t>
            </a:r>
            <a:r>
              <a:rPr lang="en-US" altLang="ja-JP" sz="2800" b="1" dirty="0"/>
              <a:t>UZU</a:t>
            </a:r>
            <a:r>
              <a:rPr lang="ja-JP" altLang="en-US" sz="2800" b="1" dirty="0"/>
              <a:t>」</a:t>
            </a:r>
            <a:r>
              <a:rPr lang="en-US" altLang="ja-JP" sz="2800" b="1" dirty="0">
                <a:solidFill>
                  <a:schemeClr val="bg1">
                    <a:lumMod val="85000"/>
                  </a:schemeClr>
                </a:solidFill>
              </a:rPr>
              <a:t> </a:t>
            </a:r>
            <a:r>
              <a:rPr lang="en-US" altLang="ja-JP" sz="1600" b="1" dirty="0">
                <a:solidFill>
                  <a:schemeClr val="bg1">
                    <a:lumMod val="65000"/>
                  </a:schemeClr>
                </a:solidFill>
              </a:rPr>
              <a:t>(</a:t>
            </a:r>
            <a:r>
              <a:rPr lang="ja-JP" altLang="en-US" sz="1600" b="1" dirty="0">
                <a:solidFill>
                  <a:schemeClr val="bg1">
                    <a:lumMod val="65000"/>
                  </a:schemeClr>
                </a:solidFill>
              </a:rPr>
              <a:t>参照先</a:t>
            </a:r>
            <a:r>
              <a:rPr lang="en-US" altLang="ja-JP" sz="1600" b="1" dirty="0">
                <a:solidFill>
                  <a:schemeClr val="bg1">
                    <a:lumMod val="65000"/>
                  </a:schemeClr>
                </a:solidFill>
              </a:rPr>
              <a:t>: </a:t>
            </a:r>
            <a:r>
              <a:rPr lang="en-US" altLang="ja-JP" sz="1600" b="1" dirty="0">
                <a:solidFill>
                  <a:schemeClr val="bg1">
                    <a:lumMod val="65000"/>
                  </a:schemeClr>
                </a:solidFill>
                <a:hlinkClick r:id="rId4"/>
              </a:rPr>
              <a:t>https://www.uz.team/jp/</a:t>
            </a:r>
            <a:r>
              <a:rPr lang="en-US" altLang="ja-JP" sz="1600" b="1" dirty="0">
                <a:solidFill>
                  <a:schemeClr val="bg1">
                    <a:lumMod val="65000"/>
                  </a:schemeClr>
                </a:solidFill>
              </a:rPr>
              <a:t>)</a:t>
            </a:r>
            <a:endParaRPr kumimoji="1" lang="ja-JP" altLang="en-US" sz="1600" dirty="0"/>
          </a:p>
        </p:txBody>
      </p:sp>
      <p:sp>
        <p:nvSpPr>
          <p:cNvPr id="4" name="正方形/長方形 3">
            <a:extLst>
              <a:ext uri="{FF2B5EF4-FFF2-40B4-BE49-F238E27FC236}">
                <a16:creationId xmlns:a16="http://schemas.microsoft.com/office/drawing/2014/main" id="{3262A8EA-CF8D-40DE-AFC9-2E88B5561713}"/>
              </a:ext>
            </a:extLst>
          </p:cNvPr>
          <p:cNvSpPr/>
          <p:nvPr/>
        </p:nvSpPr>
        <p:spPr>
          <a:xfrm>
            <a:off x="5810251" y="1553903"/>
            <a:ext cx="5048250" cy="452259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indent="0" algn="ctr">
              <a:buNone/>
            </a:pPr>
            <a:r>
              <a:rPr kumimoji="1" lang="en-US" altLang="ja-JP" sz="2400" b="1" dirty="0"/>
              <a:t>[</a:t>
            </a:r>
            <a:r>
              <a:rPr kumimoji="1" lang="ja-JP" altLang="en-US" sz="2400" b="1" dirty="0"/>
              <a:t>画像の配置，コンテンツを参考</a:t>
            </a:r>
            <a:r>
              <a:rPr kumimoji="1" lang="en-US" altLang="ja-JP" sz="2400" b="1" dirty="0"/>
              <a:t>]</a:t>
            </a:r>
          </a:p>
          <a:p>
            <a:pPr marL="0" indent="0" algn="ctr">
              <a:buNone/>
            </a:pPr>
            <a:endParaRPr kumimoji="1" lang="en-US" altLang="ja-JP" sz="2000" dirty="0"/>
          </a:p>
          <a:p>
            <a:pPr marL="0" indent="0" algn="ctr">
              <a:lnSpc>
                <a:spcPct val="150000"/>
              </a:lnSpc>
              <a:buNone/>
            </a:pPr>
            <a:r>
              <a:rPr kumimoji="1" lang="ja-JP" altLang="en-US" sz="2000" dirty="0">
                <a:latin typeface="游明朝" panose="02020400000000000000" pitchFamily="18" charset="-128"/>
                <a:ea typeface="游明朝" panose="02020400000000000000" pitchFamily="18" charset="-128"/>
              </a:rPr>
              <a:t>・自身が考案している並びにぴったりで</a:t>
            </a:r>
            <a:endParaRPr kumimoji="1" lang="en-US" altLang="ja-JP" sz="2000" dirty="0">
              <a:latin typeface="游明朝" panose="02020400000000000000" pitchFamily="18" charset="-128"/>
              <a:ea typeface="游明朝" panose="02020400000000000000" pitchFamily="18" charset="-128"/>
            </a:endParaRPr>
          </a:p>
          <a:p>
            <a:pPr marL="0" indent="0" algn="ctr">
              <a:lnSpc>
                <a:spcPct val="150000"/>
              </a:lnSpc>
              <a:buNone/>
            </a:pPr>
            <a:r>
              <a:rPr kumimoji="1" lang="ja-JP" altLang="en-US" sz="2000" dirty="0">
                <a:latin typeface="游明朝" panose="02020400000000000000" pitchFamily="18" charset="-128"/>
                <a:ea typeface="游明朝" panose="02020400000000000000" pitchFamily="18" charset="-128"/>
              </a:rPr>
              <a:t>あるため，参考に。</a:t>
            </a:r>
            <a:endParaRPr kumimoji="1" lang="en-US" altLang="ja-JP" sz="2000" dirty="0">
              <a:latin typeface="游明朝" panose="02020400000000000000" pitchFamily="18" charset="-128"/>
              <a:ea typeface="游明朝" panose="02020400000000000000" pitchFamily="18" charset="-128"/>
            </a:endParaRPr>
          </a:p>
          <a:p>
            <a:pPr marL="0" indent="0" algn="ctr">
              <a:lnSpc>
                <a:spcPct val="150000"/>
              </a:lnSpc>
              <a:buNone/>
            </a:pPr>
            <a:r>
              <a:rPr kumimoji="1" lang="ja-JP" altLang="en-US" sz="2000" dirty="0">
                <a:latin typeface="游明朝" panose="02020400000000000000" pitchFamily="18" charset="-128"/>
                <a:ea typeface="游明朝" panose="02020400000000000000" pitchFamily="18" charset="-128"/>
              </a:rPr>
              <a:t>・別のページに飛ぼうとする際，画面が</a:t>
            </a:r>
            <a:endParaRPr kumimoji="1" lang="en-US" altLang="ja-JP" sz="2000" dirty="0">
              <a:latin typeface="游明朝" panose="02020400000000000000" pitchFamily="18" charset="-128"/>
              <a:ea typeface="游明朝" panose="02020400000000000000" pitchFamily="18" charset="-128"/>
            </a:endParaRPr>
          </a:p>
          <a:p>
            <a:pPr marL="0" indent="0" algn="ctr">
              <a:lnSpc>
                <a:spcPct val="150000"/>
              </a:lnSpc>
              <a:buNone/>
            </a:pPr>
            <a:r>
              <a:rPr kumimoji="1" lang="ja-JP" altLang="en-US" sz="2000" dirty="0">
                <a:latin typeface="游明朝" panose="02020400000000000000" pitchFamily="18" charset="-128"/>
                <a:ea typeface="游明朝" panose="02020400000000000000" pitchFamily="18" charset="-128"/>
              </a:rPr>
              <a:t>切り替わっている技術が身についていないので検証予定。</a:t>
            </a:r>
            <a:endParaRPr kumimoji="1" lang="en-US" altLang="ja-JP" sz="2000" dirty="0">
              <a:latin typeface="游明朝" panose="02020400000000000000" pitchFamily="18" charset="-128"/>
              <a:ea typeface="游明朝" panose="02020400000000000000" pitchFamily="18" charset="-128"/>
            </a:endParaRPr>
          </a:p>
        </p:txBody>
      </p:sp>
    </p:spTree>
    <p:extLst>
      <p:ext uri="{BB962C8B-B14F-4D97-AF65-F5344CB8AC3E}">
        <p14:creationId xmlns:p14="http://schemas.microsoft.com/office/powerpoint/2010/main" val="159312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663B46DE-01F3-4529-8510-070535B40AFB}"/>
              </a:ext>
            </a:extLst>
          </p:cNvPr>
          <p:cNvSpPr>
            <a:spLocks noGrp="1"/>
          </p:cNvSpPr>
          <p:nvPr>
            <p:ph idx="1"/>
          </p:nvPr>
        </p:nvSpPr>
        <p:spPr>
          <a:xfrm>
            <a:off x="838200" y="457200"/>
            <a:ext cx="10515600" cy="5719763"/>
          </a:xfrm>
        </p:spPr>
        <p:txBody>
          <a:bodyPr/>
          <a:lstStyle/>
          <a:p>
            <a:pPr marL="0" indent="0">
              <a:buNone/>
            </a:pPr>
            <a:r>
              <a:rPr lang="en-US" altLang="ja-JP" sz="2800" u="sng" dirty="0"/>
              <a:t>(2)</a:t>
            </a:r>
            <a:r>
              <a:rPr lang="ja-JP" altLang="en-US" sz="2800" u="sng" dirty="0"/>
              <a:t>カテゴリページ</a:t>
            </a:r>
            <a:endParaRPr lang="en-US" altLang="ja-JP" sz="2800" u="sng"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kumimoji="1" lang="en-US" altLang="ja-JP" sz="2400" dirty="0"/>
          </a:p>
        </p:txBody>
      </p:sp>
      <p:pic>
        <p:nvPicPr>
          <p:cNvPr id="7" name="図 6" descr="グラフィカル ユーザー インターフェイス, テキスト, Web サイト&#10;&#10;自動的に生成された説明">
            <a:extLst>
              <a:ext uri="{FF2B5EF4-FFF2-40B4-BE49-F238E27FC236}">
                <a16:creationId xmlns:a16="http://schemas.microsoft.com/office/drawing/2014/main" id="{3FC485FB-9FE1-45E4-AC3D-918EC3BC64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837" y="2588061"/>
            <a:ext cx="5186363" cy="2426614"/>
          </a:xfrm>
          <a:prstGeom prst="rect">
            <a:avLst/>
          </a:prstGeom>
          <a:ln>
            <a:solidFill>
              <a:schemeClr val="tx1"/>
            </a:solidFill>
          </a:ln>
        </p:spPr>
      </p:pic>
      <p:sp>
        <p:nvSpPr>
          <p:cNvPr id="2" name="正方形/長方形 1">
            <a:extLst>
              <a:ext uri="{FF2B5EF4-FFF2-40B4-BE49-F238E27FC236}">
                <a16:creationId xmlns:a16="http://schemas.microsoft.com/office/drawing/2014/main" id="{F5A4C8FA-05A4-4508-8EF5-04745F5DCA90}"/>
              </a:ext>
            </a:extLst>
          </p:cNvPr>
          <p:cNvSpPr/>
          <p:nvPr/>
        </p:nvSpPr>
        <p:spPr>
          <a:xfrm>
            <a:off x="1366837" y="1425773"/>
            <a:ext cx="9477375" cy="8763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indent="0">
              <a:buNone/>
            </a:pPr>
            <a:r>
              <a:rPr lang="ja-JP" altLang="en-US" sz="2800" b="1" dirty="0"/>
              <a:t>参考サイト</a:t>
            </a:r>
            <a:r>
              <a:rPr lang="en-US" altLang="ja-JP" sz="2800" b="1" dirty="0"/>
              <a:t>:</a:t>
            </a:r>
            <a:r>
              <a:rPr lang="ja-JP" altLang="en-US" sz="2800" b="1" dirty="0"/>
              <a:t>アパレルサイト「</a:t>
            </a:r>
            <a:r>
              <a:rPr lang="en-US" altLang="ja-JP" sz="2800" b="1" dirty="0" err="1"/>
              <a:t>Rito</a:t>
            </a:r>
            <a:r>
              <a:rPr lang="ja-JP" altLang="en-US" sz="2800" b="1" dirty="0"/>
              <a:t>」　</a:t>
            </a:r>
            <a:r>
              <a:rPr lang="en-US" altLang="ja-JP" sz="1600" b="1" dirty="0">
                <a:solidFill>
                  <a:schemeClr val="bg1">
                    <a:lumMod val="50000"/>
                  </a:schemeClr>
                </a:solidFill>
              </a:rPr>
              <a:t>(</a:t>
            </a:r>
            <a:r>
              <a:rPr lang="ja-JP" altLang="en-US" sz="1600" b="1" dirty="0">
                <a:solidFill>
                  <a:schemeClr val="bg1">
                    <a:lumMod val="50000"/>
                  </a:schemeClr>
                </a:solidFill>
              </a:rPr>
              <a:t>参照先</a:t>
            </a:r>
            <a:r>
              <a:rPr lang="en-US" altLang="ja-JP" sz="1600" b="1" dirty="0">
                <a:solidFill>
                  <a:schemeClr val="bg1">
                    <a:lumMod val="50000"/>
                  </a:schemeClr>
                </a:solidFill>
              </a:rPr>
              <a:t>: </a:t>
            </a:r>
            <a:r>
              <a:rPr lang="en-US" altLang="ja-JP" sz="1600" b="1" dirty="0">
                <a:solidFill>
                  <a:schemeClr val="bg1">
                    <a:lumMod val="50000"/>
                  </a:schemeClr>
                </a:solidFill>
                <a:hlinkClick r:id="rId3"/>
              </a:rPr>
              <a:t>https://rito77.com/</a:t>
            </a:r>
            <a:r>
              <a:rPr lang="en-US" altLang="ja-JP" sz="1600" b="1" dirty="0">
                <a:solidFill>
                  <a:schemeClr val="bg1">
                    <a:lumMod val="50000"/>
                  </a:schemeClr>
                </a:solidFill>
              </a:rPr>
              <a:t> )</a:t>
            </a:r>
            <a:endParaRPr lang="en-US" altLang="ja-JP" sz="1600" dirty="0">
              <a:solidFill>
                <a:schemeClr val="bg1">
                  <a:lumMod val="50000"/>
                </a:schemeClr>
              </a:solidFill>
            </a:endParaRPr>
          </a:p>
        </p:txBody>
      </p:sp>
      <p:sp>
        <p:nvSpPr>
          <p:cNvPr id="3" name="正方形/長方形 2">
            <a:extLst>
              <a:ext uri="{FF2B5EF4-FFF2-40B4-BE49-F238E27FC236}">
                <a16:creationId xmlns:a16="http://schemas.microsoft.com/office/drawing/2014/main" id="{A056FBAF-483C-4146-8D4A-333F4376D43B}"/>
              </a:ext>
            </a:extLst>
          </p:cNvPr>
          <p:cNvSpPr/>
          <p:nvPr/>
        </p:nvSpPr>
        <p:spPr>
          <a:xfrm>
            <a:off x="6781799" y="2588061"/>
            <a:ext cx="4062413" cy="242661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indent="0" algn="ctr">
              <a:buNone/>
            </a:pPr>
            <a:endParaRPr kumimoji="1" lang="en-US" altLang="ja-JP" sz="2400" b="1" dirty="0"/>
          </a:p>
          <a:p>
            <a:pPr marL="0" indent="0" algn="ctr">
              <a:buNone/>
            </a:pPr>
            <a:r>
              <a:rPr kumimoji="1" lang="en-US" altLang="ja-JP" sz="2400" b="1" dirty="0"/>
              <a:t>[</a:t>
            </a:r>
            <a:r>
              <a:rPr kumimoji="1" lang="ja-JP" altLang="en-US" sz="2400" b="1" dirty="0"/>
              <a:t>言語の切り替えを参考</a:t>
            </a:r>
            <a:r>
              <a:rPr kumimoji="1" lang="en-US" altLang="ja-JP" sz="2400" b="1" dirty="0"/>
              <a:t>]</a:t>
            </a:r>
            <a:endParaRPr kumimoji="1" lang="en-US" altLang="ja-JP" sz="2000" dirty="0"/>
          </a:p>
          <a:p>
            <a:pPr marL="0" indent="0" algn="ctr">
              <a:buNone/>
            </a:pPr>
            <a:endParaRPr kumimoji="1" lang="en-US" altLang="ja-JP" sz="2000" dirty="0"/>
          </a:p>
          <a:p>
            <a:pPr marL="0" indent="0" algn="ctr">
              <a:lnSpc>
                <a:spcPct val="150000"/>
              </a:lnSpc>
              <a:buNone/>
            </a:pPr>
            <a:r>
              <a:rPr kumimoji="1" lang="ja-JP" altLang="en-US" sz="2000" dirty="0"/>
              <a:t>日本語訳，英訳に分けることで</a:t>
            </a:r>
            <a:endParaRPr kumimoji="1" lang="en-US" altLang="ja-JP" sz="2000" dirty="0"/>
          </a:p>
          <a:p>
            <a:pPr marL="0" indent="0" algn="ctr">
              <a:lnSpc>
                <a:spcPct val="150000"/>
              </a:lnSpc>
              <a:buNone/>
            </a:pPr>
            <a:r>
              <a:rPr kumimoji="1" lang="ja-JP" altLang="en-US" sz="2000" dirty="0"/>
              <a:t>日本人だけでなく，外国人にも</a:t>
            </a:r>
            <a:endParaRPr kumimoji="1" lang="en-US" altLang="ja-JP" sz="2000" dirty="0"/>
          </a:p>
          <a:p>
            <a:pPr marL="0" indent="0" algn="ctr">
              <a:lnSpc>
                <a:spcPct val="150000"/>
              </a:lnSpc>
              <a:buNone/>
            </a:pPr>
            <a:r>
              <a:rPr kumimoji="1" lang="ja-JP" altLang="en-US" sz="2000" dirty="0"/>
              <a:t>読めるようにする。</a:t>
            </a:r>
            <a:endParaRPr kumimoji="1" lang="en-US" altLang="ja-JP" sz="2000" dirty="0"/>
          </a:p>
          <a:p>
            <a:pPr marL="0" indent="0">
              <a:buNone/>
            </a:pPr>
            <a:endParaRPr kumimoji="1" lang="ja-JP" altLang="en-US" sz="2400" dirty="0"/>
          </a:p>
        </p:txBody>
      </p:sp>
    </p:spTree>
    <p:extLst>
      <p:ext uri="{BB962C8B-B14F-4D97-AF65-F5344CB8AC3E}">
        <p14:creationId xmlns:p14="http://schemas.microsoft.com/office/powerpoint/2010/main" val="3382349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6439A90C-4AF6-41CD-8D01-39A135C2CF97}"/>
              </a:ext>
            </a:extLst>
          </p:cNvPr>
          <p:cNvSpPr>
            <a:spLocks noGrp="1"/>
          </p:cNvSpPr>
          <p:nvPr>
            <p:ph idx="1"/>
          </p:nvPr>
        </p:nvSpPr>
        <p:spPr>
          <a:xfrm>
            <a:off x="838200" y="530225"/>
            <a:ext cx="10515600" cy="5646738"/>
          </a:xfrm>
        </p:spPr>
        <p:txBody>
          <a:bodyPr/>
          <a:lstStyle/>
          <a:p>
            <a:pPr marL="0" indent="0">
              <a:buNone/>
            </a:pPr>
            <a:r>
              <a:rPr lang="en-US" altLang="ja-JP" sz="2800" u="sng" dirty="0"/>
              <a:t>(3)</a:t>
            </a:r>
            <a:r>
              <a:rPr lang="ja-JP" altLang="en-US" sz="2800" u="sng" dirty="0"/>
              <a:t>その他</a:t>
            </a:r>
            <a:endParaRPr lang="en-US" altLang="ja-JP" sz="2800" u="sng" dirty="0"/>
          </a:p>
          <a:p>
            <a:pPr marL="0" indent="0">
              <a:buNone/>
            </a:pPr>
            <a:endParaRPr kumimoji="1" lang="ja-JP" altLang="en-US" dirty="0"/>
          </a:p>
        </p:txBody>
      </p:sp>
      <p:pic>
        <p:nvPicPr>
          <p:cNvPr id="3" name="図 2" descr="女性, ドレス, 立つ, シャツ が含まれている画像&#10;&#10;自動的に生成された説明">
            <a:extLst>
              <a:ext uri="{FF2B5EF4-FFF2-40B4-BE49-F238E27FC236}">
                <a16:creationId xmlns:a16="http://schemas.microsoft.com/office/drawing/2014/main" id="{EF7AE40C-FF4D-4BD6-9D13-60D27FA715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006254"/>
            <a:ext cx="4297327" cy="1950142"/>
          </a:xfrm>
          <a:prstGeom prst="rect">
            <a:avLst/>
          </a:prstGeom>
          <a:ln>
            <a:solidFill>
              <a:schemeClr val="tx1"/>
            </a:solidFill>
          </a:ln>
        </p:spPr>
      </p:pic>
      <p:sp>
        <p:nvSpPr>
          <p:cNvPr id="5" name="正方形/長方形 4">
            <a:extLst>
              <a:ext uri="{FF2B5EF4-FFF2-40B4-BE49-F238E27FC236}">
                <a16:creationId xmlns:a16="http://schemas.microsoft.com/office/drawing/2014/main" id="{280D1CBB-BF8F-48DC-B859-67455F1B6BC7}"/>
              </a:ext>
            </a:extLst>
          </p:cNvPr>
          <p:cNvSpPr/>
          <p:nvPr/>
        </p:nvSpPr>
        <p:spPr>
          <a:xfrm>
            <a:off x="838201" y="1089197"/>
            <a:ext cx="9658350" cy="74595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2800" b="1" dirty="0"/>
              <a:t>参考サイト</a:t>
            </a:r>
            <a:r>
              <a:rPr kumimoji="1" lang="en-US" altLang="ja-JP" sz="2800" b="1" dirty="0"/>
              <a:t>:NARA</a:t>
            </a:r>
            <a:r>
              <a:rPr kumimoji="1" lang="ja-JP" altLang="en-US" sz="2800" b="1" dirty="0"/>
              <a:t> </a:t>
            </a:r>
            <a:r>
              <a:rPr kumimoji="1" lang="en-US" altLang="ja-JP" sz="2800" b="1" dirty="0"/>
              <a:t>CAMICIE</a:t>
            </a:r>
            <a:r>
              <a:rPr kumimoji="1" lang="ja-JP" altLang="en-US" sz="2800" b="1" dirty="0"/>
              <a:t>　</a:t>
            </a:r>
            <a:r>
              <a:rPr kumimoji="1" lang="en-US" altLang="ja-JP" sz="2800" b="1" dirty="0"/>
              <a:t> </a:t>
            </a:r>
            <a:r>
              <a:rPr kumimoji="1" lang="en-US" altLang="ja-JP" b="1" dirty="0">
                <a:solidFill>
                  <a:schemeClr val="bg1">
                    <a:lumMod val="65000"/>
                  </a:schemeClr>
                </a:solidFill>
              </a:rPr>
              <a:t>(</a:t>
            </a:r>
            <a:r>
              <a:rPr kumimoji="1" lang="ja-JP" altLang="en-US" b="1" dirty="0">
                <a:solidFill>
                  <a:schemeClr val="bg1">
                    <a:lumMod val="65000"/>
                  </a:schemeClr>
                </a:solidFill>
              </a:rPr>
              <a:t>参照先</a:t>
            </a:r>
            <a:r>
              <a:rPr kumimoji="1" lang="en-US" altLang="ja-JP" b="1" dirty="0">
                <a:solidFill>
                  <a:schemeClr val="bg1">
                    <a:lumMod val="65000"/>
                  </a:schemeClr>
                </a:solidFill>
              </a:rPr>
              <a:t>:</a:t>
            </a:r>
            <a:r>
              <a:rPr kumimoji="1" lang="ja-JP" altLang="en-US" b="1" dirty="0">
                <a:solidFill>
                  <a:schemeClr val="bg1">
                    <a:lumMod val="65000"/>
                  </a:schemeClr>
                </a:solidFill>
              </a:rPr>
              <a:t> </a:t>
            </a:r>
            <a:r>
              <a:rPr kumimoji="1" lang="en-US" altLang="ja-JP" b="1" dirty="0">
                <a:solidFill>
                  <a:schemeClr val="bg1">
                    <a:lumMod val="65000"/>
                  </a:schemeClr>
                </a:solidFill>
                <a:hlinkClick r:id="rId3"/>
              </a:rPr>
              <a:t>http://naracamicie.jp/</a:t>
            </a:r>
            <a:r>
              <a:rPr kumimoji="1" lang="en-US" altLang="ja-JP" b="1" dirty="0">
                <a:solidFill>
                  <a:schemeClr val="bg1">
                    <a:lumMod val="65000"/>
                  </a:schemeClr>
                </a:solidFill>
              </a:rPr>
              <a:t> ) </a:t>
            </a:r>
            <a:endParaRPr kumimoji="1" lang="ja-JP" altLang="en-US" b="1" dirty="0">
              <a:solidFill>
                <a:schemeClr val="bg1">
                  <a:lumMod val="65000"/>
                </a:schemeClr>
              </a:solidFill>
            </a:endParaRPr>
          </a:p>
        </p:txBody>
      </p:sp>
      <p:sp>
        <p:nvSpPr>
          <p:cNvPr id="7" name="正方形/長方形 6">
            <a:extLst>
              <a:ext uri="{FF2B5EF4-FFF2-40B4-BE49-F238E27FC236}">
                <a16:creationId xmlns:a16="http://schemas.microsoft.com/office/drawing/2014/main" id="{381F1E59-B62C-41E2-A8B0-5073FCA05443}"/>
              </a:ext>
            </a:extLst>
          </p:cNvPr>
          <p:cNvSpPr/>
          <p:nvPr/>
        </p:nvSpPr>
        <p:spPr>
          <a:xfrm>
            <a:off x="5326913" y="2006253"/>
            <a:ext cx="5169638" cy="417070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kumimoji="1" lang="ja-JP" altLang="en-US" sz="2000" dirty="0">
                <a:latin typeface="游明朝" panose="02020400000000000000" pitchFamily="18" charset="-128"/>
                <a:ea typeface="游明朝" panose="02020400000000000000" pitchFamily="18" charset="-128"/>
              </a:rPr>
              <a:t>・写真と解説がバランスよく配置されて　　</a:t>
            </a:r>
            <a:endParaRPr kumimoji="1" lang="en-US" altLang="ja-JP" sz="2000" dirty="0">
              <a:latin typeface="游明朝" panose="02020400000000000000" pitchFamily="18" charset="-128"/>
              <a:ea typeface="游明朝" panose="02020400000000000000" pitchFamily="18" charset="-128"/>
            </a:endParaRPr>
          </a:p>
          <a:p>
            <a:pPr algn="ctr">
              <a:lnSpc>
                <a:spcPct val="150000"/>
              </a:lnSpc>
            </a:pPr>
            <a:r>
              <a:rPr kumimoji="1" lang="ja-JP" altLang="en-US" sz="2000" dirty="0">
                <a:latin typeface="游明朝" panose="02020400000000000000" pitchFamily="18" charset="-128"/>
                <a:ea typeface="游明朝" panose="02020400000000000000" pitchFamily="18" charset="-128"/>
              </a:rPr>
              <a:t>　いる。</a:t>
            </a:r>
            <a:endParaRPr kumimoji="1" lang="en-US" altLang="ja-JP" sz="2000" dirty="0">
              <a:latin typeface="游明朝" panose="02020400000000000000" pitchFamily="18" charset="-128"/>
              <a:ea typeface="游明朝" panose="02020400000000000000" pitchFamily="18" charset="-128"/>
            </a:endParaRPr>
          </a:p>
          <a:p>
            <a:pPr algn="ctr">
              <a:lnSpc>
                <a:spcPct val="150000"/>
              </a:lnSpc>
            </a:pPr>
            <a:r>
              <a:rPr kumimoji="1" lang="ja-JP" altLang="en-US" sz="2000" dirty="0">
                <a:latin typeface="游明朝" panose="02020400000000000000" pitchFamily="18" charset="-128"/>
                <a:ea typeface="游明朝" panose="02020400000000000000" pitchFamily="18" charset="-128"/>
              </a:rPr>
              <a:t>・分かりやすいと思ったので，レイアウトを参考にしたい。</a:t>
            </a:r>
            <a:endParaRPr kumimoji="1" lang="en-US" altLang="ja-JP" sz="2000" dirty="0">
              <a:latin typeface="游明朝" panose="02020400000000000000" pitchFamily="18" charset="-128"/>
              <a:ea typeface="游明朝" panose="02020400000000000000" pitchFamily="18" charset="-128"/>
            </a:endParaRPr>
          </a:p>
          <a:p>
            <a:endParaRPr kumimoji="1" lang="ja-JP" altLang="en-US" sz="2000" dirty="0"/>
          </a:p>
        </p:txBody>
      </p:sp>
      <p:pic>
        <p:nvPicPr>
          <p:cNvPr id="9" name="図 8" descr="グラフィカル ユーザー インターフェイス, Web サイト&#10;&#10;自動的に生成された説明">
            <a:extLst>
              <a:ext uri="{FF2B5EF4-FFF2-40B4-BE49-F238E27FC236}">
                <a16:creationId xmlns:a16="http://schemas.microsoft.com/office/drawing/2014/main" id="{31FBE25B-6134-4303-AA60-20B1F59816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95" y="4189239"/>
            <a:ext cx="4305031" cy="1950142"/>
          </a:xfrm>
          <a:prstGeom prst="rect">
            <a:avLst/>
          </a:prstGeom>
          <a:ln>
            <a:solidFill>
              <a:schemeClr val="tx1"/>
            </a:solidFill>
          </a:ln>
        </p:spPr>
      </p:pic>
    </p:spTree>
    <p:extLst>
      <p:ext uri="{BB962C8B-B14F-4D97-AF65-F5344CB8AC3E}">
        <p14:creationId xmlns:p14="http://schemas.microsoft.com/office/powerpoint/2010/main" val="800472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03109B-8400-4CF8-AD16-200C10B00F8E}"/>
              </a:ext>
            </a:extLst>
          </p:cNvPr>
          <p:cNvSpPr>
            <a:spLocks noGrp="1"/>
          </p:cNvSpPr>
          <p:nvPr>
            <p:ph type="title"/>
          </p:nvPr>
        </p:nvSpPr>
        <p:spPr>
          <a:xfrm>
            <a:off x="838200" y="289829"/>
            <a:ext cx="10515600" cy="640715"/>
          </a:xfrm>
        </p:spPr>
        <p:txBody>
          <a:bodyPr>
            <a:normAutofit/>
          </a:bodyPr>
          <a:lstStyle/>
          <a:p>
            <a:r>
              <a:rPr lang="en-US" altLang="ja-JP" sz="3200" b="1" u="sng" dirty="0">
                <a:effectLst>
                  <a:outerShdw blurRad="38100" dist="38100" dir="2700000" algn="tl">
                    <a:srgbClr val="000000">
                      <a:alpha val="43137"/>
                    </a:srgbClr>
                  </a:outerShdw>
                </a:effectLst>
                <a:latin typeface="+mn-ea"/>
                <a:ea typeface="+mn-ea"/>
              </a:rPr>
              <a:t>8</a:t>
            </a:r>
            <a:r>
              <a:rPr lang="ja-JP" altLang="en-US" sz="3200" b="1" u="sng" dirty="0">
                <a:effectLst>
                  <a:outerShdw blurRad="38100" dist="38100" dir="2700000" algn="tl">
                    <a:srgbClr val="000000">
                      <a:alpha val="43137"/>
                    </a:srgbClr>
                  </a:outerShdw>
                </a:effectLst>
                <a:latin typeface="+mn-ea"/>
                <a:ea typeface="+mn-ea"/>
              </a:rPr>
              <a:t>．デザインコンセプト　</a:t>
            </a:r>
            <a:endParaRPr kumimoji="1" lang="ja-JP" altLang="en-US" sz="3200" b="1" u="sng" dirty="0">
              <a:effectLst>
                <a:outerShdw blurRad="38100" dist="38100" dir="2700000" algn="tl">
                  <a:srgbClr val="000000">
                    <a:alpha val="43137"/>
                  </a:srgbClr>
                </a:outerShdw>
              </a:effectLst>
              <a:latin typeface="+mn-ea"/>
              <a:ea typeface="+mn-ea"/>
            </a:endParaRPr>
          </a:p>
        </p:txBody>
      </p:sp>
      <p:sp>
        <p:nvSpPr>
          <p:cNvPr id="3" name="コンテンツ プレースホルダー 2">
            <a:extLst>
              <a:ext uri="{FF2B5EF4-FFF2-40B4-BE49-F238E27FC236}">
                <a16:creationId xmlns:a16="http://schemas.microsoft.com/office/drawing/2014/main" id="{E4085505-9D2C-45D4-9983-4D4E0FD80C0A}"/>
              </a:ext>
            </a:extLst>
          </p:cNvPr>
          <p:cNvSpPr>
            <a:spLocks noGrp="1"/>
          </p:cNvSpPr>
          <p:nvPr>
            <p:ph idx="1"/>
          </p:nvPr>
        </p:nvSpPr>
        <p:spPr>
          <a:xfrm>
            <a:off x="838200" y="1148615"/>
            <a:ext cx="10515600" cy="5147410"/>
          </a:xfrm>
        </p:spPr>
        <p:txBody>
          <a:bodyPr>
            <a:normAutofit fontScale="92500" lnSpcReduction="10000"/>
          </a:bodyPr>
          <a:lstStyle/>
          <a:p>
            <a:pPr marL="0" indent="0">
              <a:buNone/>
            </a:pPr>
            <a:r>
              <a:rPr kumimoji="1" lang="ja-JP" altLang="en-US" b="1" dirty="0"/>
              <a:t>♦ジェンダーレスの人の心情</a:t>
            </a:r>
            <a:endParaRPr kumimoji="1" lang="en-US" altLang="ja-JP" b="1" dirty="0"/>
          </a:p>
          <a:p>
            <a:pPr marL="0" indent="0">
              <a:buNone/>
            </a:pPr>
            <a:endParaRPr lang="en-US" altLang="ja-JP" dirty="0"/>
          </a:p>
          <a:p>
            <a:pPr marL="0" indent="0">
              <a:buNone/>
            </a:pPr>
            <a:endParaRPr kumimoji="1" lang="en-US" altLang="ja-JP" dirty="0"/>
          </a:p>
          <a:p>
            <a:pPr marL="0" indent="0">
              <a:buNone/>
            </a:pPr>
            <a:endParaRPr lang="en-US" altLang="ja-JP" sz="2400" dirty="0"/>
          </a:p>
          <a:p>
            <a:pPr marL="0" indent="0">
              <a:buNone/>
            </a:pPr>
            <a:r>
              <a:rPr lang="ja-JP" altLang="en-US" sz="2400" dirty="0">
                <a:latin typeface="游明朝" panose="02020400000000000000" pitchFamily="18" charset="-128"/>
                <a:ea typeface="游明朝" panose="02020400000000000000" pitchFamily="18" charset="-128"/>
              </a:rPr>
              <a:t>上記のような</a:t>
            </a:r>
            <a:r>
              <a:rPr lang="ja-JP" altLang="en-US" sz="3200" b="1" dirty="0">
                <a:solidFill>
                  <a:srgbClr val="C00000"/>
                </a:solidFill>
                <a:latin typeface="游明朝" panose="02020400000000000000" pitchFamily="18" charset="-128"/>
                <a:ea typeface="游明朝" panose="02020400000000000000" pitchFamily="18" charset="-128"/>
              </a:rPr>
              <a:t>“複雑”</a:t>
            </a:r>
            <a:r>
              <a:rPr lang="ja-JP" altLang="en-US" sz="2400" dirty="0">
                <a:latin typeface="游明朝" panose="02020400000000000000" pitchFamily="18" charset="-128"/>
                <a:ea typeface="游明朝" panose="02020400000000000000" pitchFamily="18" charset="-128"/>
              </a:rPr>
              <a:t>な気持ちを持つ方が多い。</a:t>
            </a:r>
            <a:endParaRPr lang="en-US" altLang="ja-JP" sz="2400" dirty="0">
              <a:latin typeface="游明朝" panose="02020400000000000000" pitchFamily="18" charset="-128"/>
              <a:ea typeface="游明朝" panose="02020400000000000000" pitchFamily="18" charset="-128"/>
            </a:endParaRPr>
          </a:p>
          <a:p>
            <a:pPr marL="0" indent="0">
              <a:buNone/>
            </a:pPr>
            <a:endParaRPr lang="en-US" altLang="ja-JP" sz="2400" dirty="0">
              <a:latin typeface="游明朝" panose="02020400000000000000" pitchFamily="18" charset="-128"/>
              <a:ea typeface="游明朝" panose="02020400000000000000" pitchFamily="18" charset="-128"/>
            </a:endParaRPr>
          </a:p>
          <a:p>
            <a:pPr marL="0" indent="0">
              <a:buNone/>
            </a:pPr>
            <a:r>
              <a:rPr lang="ja-JP" altLang="en-US" sz="2400" dirty="0">
                <a:latin typeface="游明朝" panose="02020400000000000000" pitchFamily="18" charset="-128"/>
                <a:ea typeface="游明朝" panose="02020400000000000000" pitchFamily="18" charset="-128"/>
              </a:rPr>
              <a:t>・ライトなデザイン　　現実離れしすぎている</a:t>
            </a:r>
            <a:endParaRPr lang="en-US" altLang="ja-JP" sz="2400" dirty="0">
              <a:latin typeface="游明朝" panose="02020400000000000000" pitchFamily="18" charset="-128"/>
              <a:ea typeface="游明朝" panose="02020400000000000000" pitchFamily="18" charset="-128"/>
            </a:endParaRPr>
          </a:p>
          <a:p>
            <a:pPr marL="0" indent="0">
              <a:buNone/>
            </a:pPr>
            <a:endParaRPr lang="en-US" altLang="ja-JP" sz="2400" dirty="0">
              <a:latin typeface="游明朝" panose="02020400000000000000" pitchFamily="18" charset="-128"/>
              <a:ea typeface="游明朝" panose="02020400000000000000" pitchFamily="18" charset="-128"/>
            </a:endParaRPr>
          </a:p>
          <a:p>
            <a:pPr marL="0" indent="0">
              <a:buNone/>
            </a:pPr>
            <a:r>
              <a:rPr kumimoji="1" lang="ja-JP" altLang="en-US" sz="2400" dirty="0">
                <a:latin typeface="游明朝" panose="02020400000000000000" pitchFamily="18" charset="-128"/>
                <a:ea typeface="游明朝" panose="02020400000000000000" pitchFamily="18" charset="-128"/>
              </a:rPr>
              <a:t>・ダークなデザイン　　制作目的とかけ離れている</a:t>
            </a:r>
            <a:endParaRPr kumimoji="1" lang="en-US" altLang="ja-JP" sz="2400" dirty="0">
              <a:latin typeface="游明朝" panose="02020400000000000000" pitchFamily="18" charset="-128"/>
              <a:ea typeface="游明朝" panose="02020400000000000000" pitchFamily="18" charset="-128"/>
            </a:endParaRPr>
          </a:p>
          <a:p>
            <a:pPr marL="0" indent="0">
              <a:buNone/>
            </a:pPr>
            <a:endParaRPr kumimoji="1" lang="en-US" altLang="ja-JP" dirty="0">
              <a:latin typeface="游明朝" panose="02020400000000000000" pitchFamily="18" charset="-128"/>
              <a:ea typeface="游明朝" panose="02020400000000000000" pitchFamily="18" charset="-128"/>
            </a:endParaRPr>
          </a:p>
          <a:p>
            <a:pPr marL="0" indent="0">
              <a:buNone/>
            </a:pPr>
            <a:r>
              <a:rPr lang="ja-JP" altLang="en-US" dirty="0">
                <a:latin typeface="游明朝" panose="02020400000000000000" pitchFamily="18" charset="-128"/>
                <a:ea typeface="游明朝" panose="02020400000000000000" pitchFamily="18" charset="-128"/>
              </a:rPr>
              <a:t>このことから，</a:t>
            </a:r>
            <a:r>
              <a:rPr lang="ja-JP" altLang="en-US" b="1" dirty="0">
                <a:solidFill>
                  <a:srgbClr val="C00000"/>
                </a:solidFill>
                <a:latin typeface="游明朝" panose="02020400000000000000" pitchFamily="18" charset="-128"/>
                <a:ea typeface="游明朝" panose="02020400000000000000" pitchFamily="18" charset="-128"/>
              </a:rPr>
              <a:t>見る人が複雑な心境で共感出来るようなデザイン</a:t>
            </a:r>
            <a:r>
              <a:rPr lang="ja-JP" altLang="en-US" dirty="0">
                <a:latin typeface="游明朝" panose="02020400000000000000" pitchFamily="18" charset="-128"/>
                <a:ea typeface="游明朝" panose="02020400000000000000" pitchFamily="18" charset="-128"/>
              </a:rPr>
              <a:t>を</a:t>
            </a:r>
            <a:endParaRPr lang="en-US" altLang="ja-JP" dirty="0">
              <a:latin typeface="游明朝" panose="02020400000000000000" pitchFamily="18" charset="-128"/>
              <a:ea typeface="游明朝" panose="02020400000000000000" pitchFamily="18" charset="-128"/>
            </a:endParaRPr>
          </a:p>
          <a:p>
            <a:pPr marL="0" indent="0">
              <a:buNone/>
            </a:pPr>
            <a:r>
              <a:rPr lang="ja-JP" altLang="en-US" dirty="0">
                <a:latin typeface="游明朝" panose="02020400000000000000" pitchFamily="18" charset="-128"/>
                <a:ea typeface="游明朝" panose="02020400000000000000" pitchFamily="18" charset="-128"/>
              </a:rPr>
              <a:t>作成</a:t>
            </a:r>
            <a:r>
              <a:rPr kumimoji="1" lang="ja-JP" altLang="en-US" dirty="0">
                <a:latin typeface="游明朝" panose="02020400000000000000" pitchFamily="18" charset="-128"/>
                <a:ea typeface="游明朝" panose="02020400000000000000" pitchFamily="18" charset="-128"/>
              </a:rPr>
              <a:t>しようと考えている。</a:t>
            </a:r>
          </a:p>
        </p:txBody>
      </p:sp>
      <p:sp>
        <p:nvSpPr>
          <p:cNvPr id="4" name="楕円 3">
            <a:extLst>
              <a:ext uri="{FF2B5EF4-FFF2-40B4-BE49-F238E27FC236}">
                <a16:creationId xmlns:a16="http://schemas.microsoft.com/office/drawing/2014/main" id="{959D8D6C-125F-4E24-BC26-85DB2913A5B0}"/>
              </a:ext>
            </a:extLst>
          </p:cNvPr>
          <p:cNvSpPr/>
          <p:nvPr/>
        </p:nvSpPr>
        <p:spPr>
          <a:xfrm>
            <a:off x="1343025" y="1638300"/>
            <a:ext cx="2362200" cy="1095375"/>
          </a:xfrm>
          <a:prstGeom prst="ellipse">
            <a:avLst/>
          </a:prstGeom>
          <a:solidFill>
            <a:srgbClr val="0282AA"/>
          </a:solidFill>
          <a:ln>
            <a:solidFill>
              <a:schemeClr val="tx1">
                <a:alpha val="7686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rPr>
              <a:t>不安</a:t>
            </a:r>
          </a:p>
        </p:txBody>
      </p:sp>
      <p:sp>
        <p:nvSpPr>
          <p:cNvPr id="5" name="楕円 4">
            <a:extLst>
              <a:ext uri="{FF2B5EF4-FFF2-40B4-BE49-F238E27FC236}">
                <a16:creationId xmlns:a16="http://schemas.microsoft.com/office/drawing/2014/main" id="{A9699652-B746-4120-AFFD-FA79974B3D31}"/>
              </a:ext>
            </a:extLst>
          </p:cNvPr>
          <p:cNvSpPr/>
          <p:nvPr/>
        </p:nvSpPr>
        <p:spPr>
          <a:xfrm>
            <a:off x="4914900" y="1597658"/>
            <a:ext cx="2362200" cy="1176658"/>
          </a:xfrm>
          <a:prstGeom prst="ellipse">
            <a:avLst/>
          </a:prstGeom>
          <a:solidFill>
            <a:srgbClr val="1C67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嫌悪感</a:t>
            </a:r>
          </a:p>
        </p:txBody>
      </p:sp>
      <p:sp>
        <p:nvSpPr>
          <p:cNvPr id="6" name="楕円 5">
            <a:extLst>
              <a:ext uri="{FF2B5EF4-FFF2-40B4-BE49-F238E27FC236}">
                <a16:creationId xmlns:a16="http://schemas.microsoft.com/office/drawing/2014/main" id="{C0E72716-526A-4159-8DE5-FFFC7F702C2A}"/>
              </a:ext>
            </a:extLst>
          </p:cNvPr>
          <p:cNvSpPr/>
          <p:nvPr/>
        </p:nvSpPr>
        <p:spPr>
          <a:xfrm>
            <a:off x="8477252" y="1678941"/>
            <a:ext cx="2362199" cy="1095375"/>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苦痛</a:t>
            </a:r>
          </a:p>
        </p:txBody>
      </p:sp>
      <p:sp>
        <p:nvSpPr>
          <p:cNvPr id="7" name="矢印: 右 6">
            <a:extLst>
              <a:ext uri="{FF2B5EF4-FFF2-40B4-BE49-F238E27FC236}">
                <a16:creationId xmlns:a16="http://schemas.microsoft.com/office/drawing/2014/main" id="{866A2F33-E151-4C82-A966-90F82B4D32B5}"/>
              </a:ext>
            </a:extLst>
          </p:cNvPr>
          <p:cNvSpPr/>
          <p:nvPr/>
        </p:nvSpPr>
        <p:spPr>
          <a:xfrm>
            <a:off x="3495675" y="3790950"/>
            <a:ext cx="419100" cy="180975"/>
          </a:xfrm>
          <a:prstGeom prst="rightArrow">
            <a:avLst/>
          </a:prstGeom>
          <a:solidFill>
            <a:srgbClr val="C00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1A0914CE-1131-4DED-AD8D-8F0C460C6963}"/>
              </a:ext>
            </a:extLst>
          </p:cNvPr>
          <p:cNvSpPr/>
          <p:nvPr/>
        </p:nvSpPr>
        <p:spPr>
          <a:xfrm>
            <a:off x="3495675" y="4600575"/>
            <a:ext cx="419100" cy="180975"/>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9995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97D7C1-4957-4B8B-9B1F-9F5F705C7D76}"/>
              </a:ext>
            </a:extLst>
          </p:cNvPr>
          <p:cNvSpPr>
            <a:spLocks noGrp="1"/>
          </p:cNvSpPr>
          <p:nvPr>
            <p:ph type="title"/>
          </p:nvPr>
        </p:nvSpPr>
        <p:spPr>
          <a:xfrm>
            <a:off x="838200" y="445358"/>
            <a:ext cx="10515600" cy="732155"/>
          </a:xfrm>
        </p:spPr>
        <p:txBody>
          <a:bodyPr>
            <a:normAutofit/>
          </a:bodyPr>
          <a:lstStyle/>
          <a:p>
            <a:r>
              <a:rPr kumimoji="1" lang="ja-JP" altLang="en-US" sz="3200" b="1" dirty="0"/>
              <a:t>①カラー案</a:t>
            </a:r>
          </a:p>
        </p:txBody>
      </p:sp>
      <p:sp>
        <p:nvSpPr>
          <p:cNvPr id="3" name="コンテンツ プレースホルダー 2">
            <a:extLst>
              <a:ext uri="{FF2B5EF4-FFF2-40B4-BE49-F238E27FC236}">
                <a16:creationId xmlns:a16="http://schemas.microsoft.com/office/drawing/2014/main" id="{E38E4918-B96F-426F-9A38-EC946FC66835}"/>
              </a:ext>
            </a:extLst>
          </p:cNvPr>
          <p:cNvSpPr>
            <a:spLocks noGrp="1"/>
          </p:cNvSpPr>
          <p:nvPr>
            <p:ph idx="1"/>
          </p:nvPr>
        </p:nvSpPr>
        <p:spPr>
          <a:xfrm>
            <a:off x="838200" y="4467894"/>
            <a:ext cx="10515600" cy="1547619"/>
          </a:xfrm>
          <a:ln>
            <a:noFill/>
          </a:ln>
        </p:spPr>
        <p:txBody>
          <a:bodyPr/>
          <a:lstStyle/>
          <a:p>
            <a:pPr marL="0" indent="0">
              <a:buNone/>
            </a:pPr>
            <a:r>
              <a:rPr lang="ja-JP" altLang="en-US" sz="2400" dirty="0">
                <a:latin typeface="游明朝" panose="02020400000000000000" pitchFamily="18" charset="-128"/>
                <a:ea typeface="游明朝" panose="02020400000000000000" pitchFamily="18" charset="-128"/>
              </a:rPr>
              <a:t>このようなカラー案を提案した理由は，</a:t>
            </a:r>
            <a:r>
              <a:rPr lang="en-US" altLang="ja-JP" sz="2400" dirty="0">
                <a:latin typeface="游明朝" panose="02020400000000000000" pitchFamily="18" charset="-128"/>
                <a:ea typeface="游明朝" panose="02020400000000000000" pitchFamily="18" charset="-128"/>
              </a:rPr>
              <a:t>10</a:t>
            </a:r>
            <a:r>
              <a:rPr lang="ja-JP" altLang="en-US" sz="2400" dirty="0">
                <a:latin typeface="游明朝" panose="02020400000000000000" pitchFamily="18" charset="-128"/>
                <a:ea typeface="游明朝" panose="02020400000000000000" pitchFamily="18" charset="-128"/>
              </a:rPr>
              <a:t>～</a:t>
            </a:r>
            <a:r>
              <a:rPr lang="en-US" altLang="ja-JP" sz="2400" dirty="0">
                <a:latin typeface="游明朝" panose="02020400000000000000" pitchFamily="18" charset="-128"/>
                <a:ea typeface="游明朝" panose="02020400000000000000" pitchFamily="18" charset="-128"/>
              </a:rPr>
              <a:t>20</a:t>
            </a:r>
            <a:r>
              <a:rPr lang="ja-JP" altLang="en-US" sz="2400" dirty="0">
                <a:latin typeface="游明朝" panose="02020400000000000000" pitchFamily="18" charset="-128"/>
                <a:ea typeface="游明朝" panose="02020400000000000000" pitchFamily="18" charset="-128"/>
              </a:rPr>
              <a:t>代の若者の純粋な心境を</a:t>
            </a:r>
            <a:endParaRPr lang="en-US" altLang="ja-JP" sz="2400" dirty="0">
              <a:latin typeface="游明朝" panose="02020400000000000000" pitchFamily="18" charset="-128"/>
              <a:ea typeface="游明朝" panose="02020400000000000000" pitchFamily="18" charset="-128"/>
            </a:endParaRPr>
          </a:p>
          <a:p>
            <a:pPr marL="0" indent="0">
              <a:buNone/>
            </a:pPr>
            <a:r>
              <a:rPr lang="ja-JP" altLang="en-US" sz="2400" dirty="0">
                <a:latin typeface="游明朝" panose="02020400000000000000" pitchFamily="18" charset="-128"/>
                <a:ea typeface="游明朝" panose="02020400000000000000" pitchFamily="18" charset="-128"/>
              </a:rPr>
              <a:t>環境の変化という大きな悩みに染まることによって複雑な心境へと変化</a:t>
            </a:r>
            <a:endParaRPr lang="en-US" altLang="ja-JP" sz="2400" dirty="0">
              <a:latin typeface="游明朝" panose="02020400000000000000" pitchFamily="18" charset="-128"/>
              <a:ea typeface="游明朝" panose="02020400000000000000" pitchFamily="18" charset="-128"/>
            </a:endParaRPr>
          </a:p>
          <a:p>
            <a:pPr marL="0" indent="0">
              <a:buNone/>
            </a:pPr>
            <a:r>
              <a:rPr lang="ja-JP" altLang="en-US" sz="2400" dirty="0">
                <a:latin typeface="游明朝" panose="02020400000000000000" pitchFamily="18" charset="-128"/>
                <a:ea typeface="游明朝" panose="02020400000000000000" pitchFamily="18" charset="-128"/>
              </a:rPr>
              <a:t>されるのを色で再現したかったから。</a:t>
            </a:r>
            <a:endParaRPr lang="en-US" altLang="ja-JP" sz="2400" dirty="0">
              <a:latin typeface="游明朝" panose="02020400000000000000" pitchFamily="18" charset="-128"/>
              <a:ea typeface="游明朝" panose="02020400000000000000" pitchFamily="18" charset="-128"/>
            </a:endParaRPr>
          </a:p>
          <a:p>
            <a:pPr marL="0" indent="0">
              <a:buNone/>
            </a:pPr>
            <a:endParaRPr lang="en-US" altLang="ja-JP" sz="2400" dirty="0"/>
          </a:p>
          <a:p>
            <a:pPr marL="0" indent="0">
              <a:buNone/>
            </a:pPr>
            <a:endParaRPr kumimoji="1" lang="ja-JP" altLang="en-US" dirty="0"/>
          </a:p>
        </p:txBody>
      </p:sp>
      <p:sp>
        <p:nvSpPr>
          <p:cNvPr id="4" name="正方形/長方形 3">
            <a:extLst>
              <a:ext uri="{FF2B5EF4-FFF2-40B4-BE49-F238E27FC236}">
                <a16:creationId xmlns:a16="http://schemas.microsoft.com/office/drawing/2014/main" id="{D9D5B10E-59A2-4E4D-A7A3-4117CD1A8978}"/>
              </a:ext>
            </a:extLst>
          </p:cNvPr>
          <p:cNvSpPr/>
          <p:nvPr/>
        </p:nvSpPr>
        <p:spPr>
          <a:xfrm>
            <a:off x="1552415" y="3497428"/>
            <a:ext cx="5444690" cy="557784"/>
          </a:xfrm>
          <a:prstGeom prst="rect">
            <a:avLst/>
          </a:prstGeom>
          <a:solidFill>
            <a:srgbClr val="EFEE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6CF2D362-4E01-4172-B380-68CB6C5247F7}"/>
              </a:ext>
            </a:extLst>
          </p:cNvPr>
          <p:cNvSpPr/>
          <p:nvPr/>
        </p:nvSpPr>
        <p:spPr>
          <a:xfrm>
            <a:off x="6997105" y="3497428"/>
            <a:ext cx="1691640" cy="557784"/>
          </a:xfrm>
          <a:prstGeom prst="rect">
            <a:avLst/>
          </a:prstGeom>
          <a:solidFill>
            <a:srgbClr val="76050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正方形/長方形 5">
            <a:extLst>
              <a:ext uri="{FF2B5EF4-FFF2-40B4-BE49-F238E27FC236}">
                <a16:creationId xmlns:a16="http://schemas.microsoft.com/office/drawing/2014/main" id="{F740B9EE-6E05-4931-9B0F-FC458CFF5AFA}"/>
              </a:ext>
            </a:extLst>
          </p:cNvPr>
          <p:cNvSpPr/>
          <p:nvPr/>
        </p:nvSpPr>
        <p:spPr>
          <a:xfrm>
            <a:off x="8688745" y="3497428"/>
            <a:ext cx="503883" cy="55778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B3F9486-4B1E-4F1F-9896-21BF6BC0B97E}"/>
              </a:ext>
            </a:extLst>
          </p:cNvPr>
          <p:cNvSpPr txBox="1"/>
          <p:nvPr/>
        </p:nvSpPr>
        <p:spPr>
          <a:xfrm>
            <a:off x="3944433" y="3642840"/>
            <a:ext cx="844296" cy="276999"/>
          </a:xfrm>
          <a:prstGeom prst="rect">
            <a:avLst/>
          </a:prstGeom>
          <a:noFill/>
        </p:spPr>
        <p:txBody>
          <a:bodyPr wrap="square" rtlCol="0">
            <a:spAutoFit/>
          </a:bodyPr>
          <a:lstStyle/>
          <a:p>
            <a:r>
              <a:rPr kumimoji="1" lang="ja-JP" altLang="en-US" sz="1200" dirty="0"/>
              <a:t>＃</a:t>
            </a:r>
            <a:r>
              <a:rPr kumimoji="1" lang="en-US" altLang="ja-JP" sz="1200" dirty="0"/>
              <a:t>efeef3</a:t>
            </a:r>
            <a:endParaRPr kumimoji="1" lang="ja-JP" altLang="en-US" sz="1200" dirty="0"/>
          </a:p>
        </p:txBody>
      </p:sp>
      <p:sp>
        <p:nvSpPr>
          <p:cNvPr id="8" name="テキスト ボックス 7">
            <a:extLst>
              <a:ext uri="{FF2B5EF4-FFF2-40B4-BE49-F238E27FC236}">
                <a16:creationId xmlns:a16="http://schemas.microsoft.com/office/drawing/2014/main" id="{65BD27BB-7BEB-4969-B0D9-D0822E7D9854}"/>
              </a:ext>
            </a:extLst>
          </p:cNvPr>
          <p:cNvSpPr txBox="1"/>
          <p:nvPr/>
        </p:nvSpPr>
        <p:spPr>
          <a:xfrm>
            <a:off x="7394869" y="3642840"/>
            <a:ext cx="896112" cy="276999"/>
          </a:xfrm>
          <a:prstGeom prst="rect">
            <a:avLst/>
          </a:prstGeom>
          <a:noFill/>
        </p:spPr>
        <p:txBody>
          <a:bodyPr wrap="square" rtlCol="0">
            <a:spAutoFit/>
          </a:bodyPr>
          <a:lstStyle/>
          <a:p>
            <a:r>
              <a:rPr kumimoji="1" lang="ja-JP" altLang="en-US" sz="1200" dirty="0">
                <a:solidFill>
                  <a:schemeClr val="bg1"/>
                </a:solidFill>
              </a:rPr>
              <a:t>＃</a:t>
            </a:r>
            <a:r>
              <a:rPr kumimoji="1" lang="en-US" altLang="ja-JP" sz="1200" dirty="0">
                <a:solidFill>
                  <a:schemeClr val="bg1"/>
                </a:solidFill>
              </a:rPr>
              <a:t>760507</a:t>
            </a:r>
            <a:endParaRPr kumimoji="1" lang="ja-JP" altLang="en-US" sz="1200" dirty="0">
              <a:solidFill>
                <a:schemeClr val="bg1"/>
              </a:solidFill>
            </a:endParaRPr>
          </a:p>
        </p:txBody>
      </p:sp>
      <p:sp>
        <p:nvSpPr>
          <p:cNvPr id="9" name="テキスト ボックス 8">
            <a:extLst>
              <a:ext uri="{FF2B5EF4-FFF2-40B4-BE49-F238E27FC236}">
                <a16:creationId xmlns:a16="http://schemas.microsoft.com/office/drawing/2014/main" id="{775262CF-6DED-4CED-BFDC-A809F25CF196}"/>
              </a:ext>
            </a:extLst>
          </p:cNvPr>
          <p:cNvSpPr txBox="1"/>
          <p:nvPr/>
        </p:nvSpPr>
        <p:spPr>
          <a:xfrm>
            <a:off x="8512265" y="3632800"/>
            <a:ext cx="856844" cy="287039"/>
          </a:xfrm>
          <a:prstGeom prst="rect">
            <a:avLst/>
          </a:prstGeom>
          <a:noFill/>
        </p:spPr>
        <p:txBody>
          <a:bodyPr wrap="square" rtlCol="0">
            <a:spAutoFit/>
          </a:bodyPr>
          <a:lstStyle/>
          <a:p>
            <a:r>
              <a:rPr kumimoji="1" lang="ja-JP" altLang="en-US" sz="1200" dirty="0">
                <a:solidFill>
                  <a:schemeClr val="bg1"/>
                </a:solidFill>
              </a:rPr>
              <a:t>＃</a:t>
            </a:r>
            <a:r>
              <a:rPr kumimoji="1" lang="en-US" altLang="ja-JP" sz="1200" dirty="0">
                <a:solidFill>
                  <a:schemeClr val="bg1"/>
                </a:solidFill>
              </a:rPr>
              <a:t>000000</a:t>
            </a:r>
            <a:endParaRPr kumimoji="1" lang="ja-JP" altLang="en-US" sz="1200" dirty="0">
              <a:solidFill>
                <a:schemeClr val="bg1"/>
              </a:solidFill>
            </a:endParaRPr>
          </a:p>
        </p:txBody>
      </p:sp>
      <p:sp>
        <p:nvSpPr>
          <p:cNvPr id="10" name="吹き出し: 四角形 9">
            <a:extLst>
              <a:ext uri="{FF2B5EF4-FFF2-40B4-BE49-F238E27FC236}">
                <a16:creationId xmlns:a16="http://schemas.microsoft.com/office/drawing/2014/main" id="{2A16DDE0-77B4-4CFB-8504-E8323CB18ECD}"/>
              </a:ext>
            </a:extLst>
          </p:cNvPr>
          <p:cNvSpPr/>
          <p:nvPr/>
        </p:nvSpPr>
        <p:spPr>
          <a:xfrm>
            <a:off x="333687" y="1616296"/>
            <a:ext cx="4455042" cy="1254104"/>
          </a:xfrm>
          <a:prstGeom prst="wedgeRectCallout">
            <a:avLst>
              <a:gd name="adj1" fmla="val -143"/>
              <a:gd name="adj2" fmla="val 110662"/>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lvl="1"/>
            <a:r>
              <a:rPr kumimoji="1" lang="ja-JP" altLang="en-US" sz="2200" b="1" u="sng" dirty="0"/>
              <a:t>テーマカラー</a:t>
            </a:r>
            <a:endParaRPr kumimoji="1" lang="en-US" altLang="ja-JP" sz="2200" b="1" u="sng" dirty="0"/>
          </a:p>
          <a:p>
            <a:pPr lvl="1"/>
            <a:r>
              <a:rPr lang="ja-JP" altLang="en-US" sz="2000" dirty="0"/>
              <a:t>若者の純粋さを示す</a:t>
            </a:r>
            <a:r>
              <a:rPr kumimoji="1" lang="ja-JP" altLang="en-US" sz="2000" dirty="0"/>
              <a:t>「</a:t>
            </a:r>
            <a:r>
              <a:rPr kumimoji="1" lang="ja-JP" altLang="en-US" sz="2000" b="1" dirty="0">
                <a:solidFill>
                  <a:schemeClr val="bg1"/>
                </a:solidFill>
                <a:effectLst>
                  <a:outerShdw blurRad="38100" dist="38100" dir="2700000" algn="tl">
                    <a:srgbClr val="000000">
                      <a:alpha val="43137"/>
                    </a:srgbClr>
                  </a:outerShdw>
                </a:effectLst>
              </a:rPr>
              <a:t>ホワイト</a:t>
            </a:r>
            <a:r>
              <a:rPr kumimoji="1" lang="ja-JP" altLang="en-US" sz="2000" dirty="0"/>
              <a:t>」</a:t>
            </a:r>
            <a:endParaRPr kumimoji="1" lang="en-US" altLang="ja-JP" sz="2000" dirty="0"/>
          </a:p>
        </p:txBody>
      </p:sp>
      <p:sp>
        <p:nvSpPr>
          <p:cNvPr id="11" name="吹き出し: 四角形 10">
            <a:extLst>
              <a:ext uri="{FF2B5EF4-FFF2-40B4-BE49-F238E27FC236}">
                <a16:creationId xmlns:a16="http://schemas.microsoft.com/office/drawing/2014/main" id="{DA26B389-B9FA-4390-B0C0-CF1736786B22}"/>
              </a:ext>
            </a:extLst>
          </p:cNvPr>
          <p:cNvSpPr/>
          <p:nvPr/>
        </p:nvSpPr>
        <p:spPr>
          <a:xfrm>
            <a:off x="4920216" y="1624317"/>
            <a:ext cx="3463351" cy="1254104"/>
          </a:xfrm>
          <a:prstGeom prst="wedgeRectCallout">
            <a:avLst>
              <a:gd name="adj1" fmla="val 24171"/>
              <a:gd name="adj2" fmla="val 110151"/>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lvl="1"/>
            <a:r>
              <a:rPr lang="ja-JP" altLang="en-US" sz="2200" b="1" u="sng" dirty="0"/>
              <a:t>ベースカラー</a:t>
            </a:r>
            <a:endParaRPr lang="en-US" altLang="ja-JP" sz="2200" b="1" u="sng" dirty="0"/>
          </a:p>
          <a:p>
            <a:pPr lvl="1"/>
            <a:r>
              <a:rPr lang="ja-JP" altLang="en-US" sz="2000" dirty="0"/>
              <a:t>血を表現する「</a:t>
            </a:r>
            <a:r>
              <a:rPr lang="ja-JP" altLang="en-US" sz="2000" b="1" dirty="0">
                <a:solidFill>
                  <a:srgbClr val="C00000"/>
                </a:solidFill>
              </a:rPr>
              <a:t>レッド</a:t>
            </a:r>
            <a:r>
              <a:rPr lang="ja-JP" altLang="en-US" sz="2000" dirty="0"/>
              <a:t>」</a:t>
            </a:r>
            <a:endParaRPr lang="en-US" altLang="ja-JP" sz="2000" dirty="0"/>
          </a:p>
        </p:txBody>
      </p:sp>
      <p:sp>
        <p:nvSpPr>
          <p:cNvPr id="12" name="吹き出し: 四角形 11">
            <a:extLst>
              <a:ext uri="{FF2B5EF4-FFF2-40B4-BE49-F238E27FC236}">
                <a16:creationId xmlns:a16="http://schemas.microsoft.com/office/drawing/2014/main" id="{7FF8B1C5-566B-48B4-B2B0-BA5164584637}"/>
              </a:ext>
            </a:extLst>
          </p:cNvPr>
          <p:cNvSpPr/>
          <p:nvPr/>
        </p:nvSpPr>
        <p:spPr>
          <a:xfrm>
            <a:off x="8512265" y="1647857"/>
            <a:ext cx="3288323" cy="1308675"/>
          </a:xfrm>
          <a:prstGeom prst="wedgeRectCallout">
            <a:avLst>
              <a:gd name="adj1" fmla="val -31969"/>
              <a:gd name="adj2" fmla="val 94999"/>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lvl="1"/>
            <a:r>
              <a:rPr kumimoji="1" lang="ja-JP" altLang="en-US" sz="2200" b="1" u="sng" dirty="0"/>
              <a:t>アクセントカラー</a:t>
            </a:r>
            <a:endParaRPr kumimoji="1" lang="en-US" altLang="ja-JP" sz="2200" b="1" u="sng" dirty="0"/>
          </a:p>
          <a:p>
            <a:pPr lvl="1"/>
            <a:r>
              <a:rPr lang="ja-JP" altLang="en-US" dirty="0"/>
              <a:t>純粋さを簡単に</a:t>
            </a:r>
            <a:endParaRPr lang="en-US" altLang="ja-JP" dirty="0"/>
          </a:p>
          <a:p>
            <a:pPr lvl="1"/>
            <a:r>
              <a:rPr lang="ja-JP" altLang="en-US" dirty="0"/>
              <a:t>悪く染める「</a:t>
            </a:r>
            <a:r>
              <a:rPr lang="ja-JP" altLang="en-US" b="1" dirty="0"/>
              <a:t>ブラック</a:t>
            </a:r>
            <a:r>
              <a:rPr lang="ja-JP" altLang="en-US" dirty="0"/>
              <a:t>」</a:t>
            </a:r>
            <a:endParaRPr lang="en-US" altLang="ja-JP" dirty="0"/>
          </a:p>
        </p:txBody>
      </p:sp>
    </p:spTree>
    <p:extLst>
      <p:ext uri="{BB962C8B-B14F-4D97-AF65-F5344CB8AC3E}">
        <p14:creationId xmlns:p14="http://schemas.microsoft.com/office/powerpoint/2010/main" val="2048008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769276-99EF-4D55-B949-D55716A99910}"/>
              </a:ext>
            </a:extLst>
          </p:cNvPr>
          <p:cNvSpPr>
            <a:spLocks noGrp="1"/>
          </p:cNvSpPr>
          <p:nvPr>
            <p:ph type="title"/>
          </p:nvPr>
        </p:nvSpPr>
        <p:spPr>
          <a:xfrm>
            <a:off x="438150" y="280615"/>
            <a:ext cx="10515600" cy="723011"/>
          </a:xfrm>
        </p:spPr>
        <p:txBody>
          <a:bodyPr>
            <a:normAutofit/>
          </a:bodyPr>
          <a:lstStyle/>
          <a:p>
            <a:r>
              <a:rPr lang="ja-JP" altLang="en-US" sz="3200" b="1" dirty="0"/>
              <a:t>②フォント案</a:t>
            </a:r>
            <a:endParaRPr kumimoji="1" lang="ja-JP" altLang="en-US" sz="3200" b="1" dirty="0"/>
          </a:p>
        </p:txBody>
      </p:sp>
      <p:pic>
        <p:nvPicPr>
          <p:cNvPr id="5" name="コンテンツ プレースホルダー 4" descr="テキスト, 手紙&#10;&#10;自動的に生成された説明">
            <a:extLst>
              <a:ext uri="{FF2B5EF4-FFF2-40B4-BE49-F238E27FC236}">
                <a16:creationId xmlns:a16="http://schemas.microsoft.com/office/drawing/2014/main" id="{72F5C06F-CB01-4F51-9CC1-E34FC355DB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2322" y="1486377"/>
            <a:ext cx="2493034" cy="1831216"/>
          </a:xfrm>
          <a:ln>
            <a:solidFill>
              <a:schemeClr val="tx1"/>
            </a:solidFill>
          </a:ln>
        </p:spPr>
      </p:pic>
      <p:sp>
        <p:nvSpPr>
          <p:cNvPr id="7" name="テキスト ボックス 6">
            <a:extLst>
              <a:ext uri="{FF2B5EF4-FFF2-40B4-BE49-F238E27FC236}">
                <a16:creationId xmlns:a16="http://schemas.microsoft.com/office/drawing/2014/main" id="{AAB3E882-2BC5-493A-944D-36288C70491E}"/>
              </a:ext>
            </a:extLst>
          </p:cNvPr>
          <p:cNvSpPr txBox="1"/>
          <p:nvPr/>
        </p:nvSpPr>
        <p:spPr>
          <a:xfrm>
            <a:off x="258653" y="963157"/>
            <a:ext cx="1824439" cy="523220"/>
          </a:xfrm>
          <a:prstGeom prst="rect">
            <a:avLst/>
          </a:prstGeom>
          <a:noFill/>
        </p:spPr>
        <p:txBody>
          <a:bodyPr wrap="square" rtlCol="0">
            <a:spAutoFit/>
          </a:bodyPr>
          <a:lstStyle/>
          <a:p>
            <a:r>
              <a:rPr kumimoji="1" lang="ja-JP" altLang="en-US" sz="2800" dirty="0"/>
              <a:t>♦</a:t>
            </a:r>
            <a:r>
              <a:rPr kumimoji="1" lang="ja-JP" altLang="en-US" sz="2800" b="1" dirty="0"/>
              <a:t>確定</a:t>
            </a:r>
          </a:p>
        </p:txBody>
      </p:sp>
      <p:pic>
        <p:nvPicPr>
          <p:cNvPr id="9" name="図 8" descr="屋外, 記号, 建物, 電車 が含まれている画像&#10;&#10;自動的に生成された説明">
            <a:extLst>
              <a:ext uri="{FF2B5EF4-FFF2-40B4-BE49-F238E27FC236}">
                <a16:creationId xmlns:a16="http://schemas.microsoft.com/office/drawing/2014/main" id="{07F93AC8-C521-4581-AA5F-C883191CB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327" y="3916938"/>
            <a:ext cx="2493029" cy="2006109"/>
          </a:xfrm>
          <a:prstGeom prst="rect">
            <a:avLst/>
          </a:prstGeom>
          <a:ln>
            <a:solidFill>
              <a:schemeClr val="tx1"/>
            </a:solidFill>
          </a:ln>
        </p:spPr>
      </p:pic>
      <p:sp>
        <p:nvSpPr>
          <p:cNvPr id="10" name="テキスト ボックス 9">
            <a:extLst>
              <a:ext uri="{FF2B5EF4-FFF2-40B4-BE49-F238E27FC236}">
                <a16:creationId xmlns:a16="http://schemas.microsoft.com/office/drawing/2014/main" id="{1C8755FB-8E6C-419C-B619-E592F57149BD}"/>
              </a:ext>
            </a:extLst>
          </p:cNvPr>
          <p:cNvSpPr txBox="1"/>
          <p:nvPr/>
        </p:nvSpPr>
        <p:spPr>
          <a:xfrm>
            <a:off x="5695950" y="1022083"/>
            <a:ext cx="1590675" cy="523220"/>
          </a:xfrm>
          <a:prstGeom prst="rect">
            <a:avLst/>
          </a:prstGeom>
          <a:noFill/>
        </p:spPr>
        <p:txBody>
          <a:bodyPr wrap="square" rtlCol="0">
            <a:spAutoFit/>
          </a:bodyPr>
          <a:lstStyle/>
          <a:p>
            <a:r>
              <a:rPr kumimoji="1" lang="ja-JP" altLang="en-US" sz="2800" b="1" dirty="0"/>
              <a:t>♦検討</a:t>
            </a:r>
          </a:p>
        </p:txBody>
      </p:sp>
      <p:pic>
        <p:nvPicPr>
          <p:cNvPr id="12" name="図 11" descr="テキスト, 手紙&#10;&#10;自動的に生成された説明">
            <a:extLst>
              <a:ext uri="{FF2B5EF4-FFF2-40B4-BE49-F238E27FC236}">
                <a16:creationId xmlns:a16="http://schemas.microsoft.com/office/drawing/2014/main" id="{F1E2CC70-AC88-4FED-B7F2-5BDF4ABA49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291" y="1511890"/>
            <a:ext cx="2710424" cy="1780191"/>
          </a:xfrm>
          <a:prstGeom prst="rect">
            <a:avLst/>
          </a:prstGeom>
          <a:ln>
            <a:solidFill>
              <a:schemeClr val="tx1"/>
            </a:solidFill>
          </a:ln>
        </p:spPr>
      </p:pic>
      <p:cxnSp>
        <p:nvCxnSpPr>
          <p:cNvPr id="14" name="直線コネクタ 13">
            <a:extLst>
              <a:ext uri="{FF2B5EF4-FFF2-40B4-BE49-F238E27FC236}">
                <a16:creationId xmlns:a16="http://schemas.microsoft.com/office/drawing/2014/main" id="{BB287F0A-FB2C-4B55-900C-6230D8C0575A}"/>
              </a:ext>
            </a:extLst>
          </p:cNvPr>
          <p:cNvCxnSpPr/>
          <p:nvPr/>
        </p:nvCxnSpPr>
        <p:spPr>
          <a:xfrm>
            <a:off x="5695950" y="1088668"/>
            <a:ext cx="0" cy="5493639"/>
          </a:xfrm>
          <a:prstGeom prst="line">
            <a:avLst/>
          </a:prstGeom>
        </p:spPr>
        <p:style>
          <a:lnRef idx="1">
            <a:schemeClr val="dk1"/>
          </a:lnRef>
          <a:fillRef idx="0">
            <a:schemeClr val="dk1"/>
          </a:fillRef>
          <a:effectRef idx="0">
            <a:schemeClr val="dk1"/>
          </a:effectRef>
          <a:fontRef idx="minor">
            <a:schemeClr val="tx1"/>
          </a:fontRef>
        </p:style>
      </p:cxnSp>
      <p:pic>
        <p:nvPicPr>
          <p:cNvPr id="16" name="図 15" descr="テキスト, 手紙&#10;&#10;自動的に生成された説明">
            <a:extLst>
              <a:ext uri="{FF2B5EF4-FFF2-40B4-BE49-F238E27FC236}">
                <a16:creationId xmlns:a16="http://schemas.microsoft.com/office/drawing/2014/main" id="{714CC1A1-2E28-4E80-A528-17B28EC401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6291" y="3927173"/>
            <a:ext cx="2413308" cy="1937591"/>
          </a:xfrm>
          <a:prstGeom prst="rect">
            <a:avLst/>
          </a:prstGeom>
          <a:ln>
            <a:solidFill>
              <a:schemeClr val="tx1"/>
            </a:solidFill>
          </a:ln>
        </p:spPr>
      </p:pic>
      <p:pic>
        <p:nvPicPr>
          <p:cNvPr id="18" name="図 17" descr="テキスト, 手紙&#10;&#10;自動的に生成された説明">
            <a:extLst>
              <a:ext uri="{FF2B5EF4-FFF2-40B4-BE49-F238E27FC236}">
                <a16:creationId xmlns:a16="http://schemas.microsoft.com/office/drawing/2014/main" id="{87867452-0CBC-4CD9-84D6-38F84FC911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5232" y="2747136"/>
            <a:ext cx="1718568" cy="2148832"/>
          </a:xfrm>
          <a:prstGeom prst="rect">
            <a:avLst/>
          </a:prstGeom>
          <a:ln>
            <a:solidFill>
              <a:schemeClr val="tx1"/>
            </a:solidFill>
          </a:ln>
        </p:spPr>
      </p:pic>
      <p:sp>
        <p:nvSpPr>
          <p:cNvPr id="3" name="テキスト ボックス 2">
            <a:extLst>
              <a:ext uri="{FF2B5EF4-FFF2-40B4-BE49-F238E27FC236}">
                <a16:creationId xmlns:a16="http://schemas.microsoft.com/office/drawing/2014/main" id="{5A92DA15-9C19-4969-9BD2-1D5AE137ED25}"/>
              </a:ext>
            </a:extLst>
          </p:cNvPr>
          <p:cNvSpPr txBox="1"/>
          <p:nvPr/>
        </p:nvSpPr>
        <p:spPr>
          <a:xfrm>
            <a:off x="125131" y="3496934"/>
            <a:ext cx="5142884" cy="338554"/>
          </a:xfrm>
          <a:prstGeom prst="rect">
            <a:avLst/>
          </a:prstGeom>
          <a:noFill/>
        </p:spPr>
        <p:txBody>
          <a:bodyPr wrap="square" rtlCol="0">
            <a:spAutoFit/>
          </a:bodyPr>
          <a:lstStyle/>
          <a:p>
            <a:r>
              <a:rPr kumimoji="1" lang="en-US" altLang="ja-JP" sz="1600" b="1" dirty="0">
                <a:solidFill>
                  <a:schemeClr val="bg1">
                    <a:lumMod val="50000"/>
                  </a:schemeClr>
                </a:solidFill>
              </a:rPr>
              <a:t>(</a:t>
            </a:r>
            <a:r>
              <a:rPr kumimoji="1" lang="ja-JP" altLang="en-US" sz="1600" b="1" dirty="0">
                <a:solidFill>
                  <a:schemeClr val="bg1">
                    <a:lumMod val="50000"/>
                  </a:schemeClr>
                </a:solidFill>
              </a:rPr>
              <a:t>引用元</a:t>
            </a:r>
            <a:r>
              <a:rPr kumimoji="1" lang="en-US" altLang="ja-JP" sz="1600" b="1" dirty="0">
                <a:solidFill>
                  <a:schemeClr val="bg1">
                    <a:lumMod val="50000"/>
                  </a:schemeClr>
                </a:solidFill>
              </a:rPr>
              <a:t>: </a:t>
            </a:r>
            <a:r>
              <a:rPr kumimoji="1" lang="en-US" altLang="ja-JP" sz="1600" b="1" dirty="0">
                <a:solidFill>
                  <a:schemeClr val="bg1">
                    <a:lumMod val="50000"/>
                  </a:schemeClr>
                </a:solidFill>
                <a:hlinkClick r:id="rId7"/>
              </a:rPr>
              <a:t>https://fontmeme.com/jfont/sun-catcher-font/</a:t>
            </a:r>
            <a:r>
              <a:rPr kumimoji="1" lang="en-US" altLang="ja-JP" sz="1600" b="1" dirty="0">
                <a:solidFill>
                  <a:schemeClr val="bg1">
                    <a:lumMod val="50000"/>
                  </a:schemeClr>
                </a:solidFill>
              </a:rPr>
              <a:t> )</a:t>
            </a:r>
            <a:r>
              <a:rPr kumimoji="1" lang="ja-JP" altLang="en-US" sz="1600" b="1" dirty="0">
                <a:solidFill>
                  <a:schemeClr val="bg1">
                    <a:lumMod val="50000"/>
                  </a:schemeClr>
                </a:solidFill>
              </a:rPr>
              <a:t> </a:t>
            </a:r>
          </a:p>
        </p:txBody>
      </p:sp>
      <p:sp>
        <p:nvSpPr>
          <p:cNvPr id="4" name="テキスト ボックス 3">
            <a:extLst>
              <a:ext uri="{FF2B5EF4-FFF2-40B4-BE49-F238E27FC236}">
                <a16:creationId xmlns:a16="http://schemas.microsoft.com/office/drawing/2014/main" id="{84DCC825-1F2E-46F8-9804-5BDBAE6119BB}"/>
              </a:ext>
            </a:extLst>
          </p:cNvPr>
          <p:cNvSpPr txBox="1"/>
          <p:nvPr/>
        </p:nvSpPr>
        <p:spPr>
          <a:xfrm>
            <a:off x="125131" y="6004497"/>
            <a:ext cx="5447998" cy="738664"/>
          </a:xfrm>
          <a:prstGeom prst="rect">
            <a:avLst/>
          </a:prstGeom>
          <a:noFill/>
        </p:spPr>
        <p:txBody>
          <a:bodyPr wrap="square" rtlCol="0">
            <a:spAutoFit/>
          </a:bodyPr>
          <a:lstStyle/>
          <a:p>
            <a:r>
              <a:rPr kumimoji="1" lang="en-US" altLang="ja-JP" sz="1400" b="1" dirty="0">
                <a:solidFill>
                  <a:schemeClr val="bg1">
                    <a:lumMod val="50000"/>
                  </a:schemeClr>
                </a:solidFill>
              </a:rPr>
              <a:t>(</a:t>
            </a:r>
            <a:r>
              <a:rPr kumimoji="1" lang="ja-JP" altLang="en-US" sz="1400" b="1" dirty="0">
                <a:solidFill>
                  <a:schemeClr val="bg1">
                    <a:lumMod val="50000"/>
                  </a:schemeClr>
                </a:solidFill>
              </a:rPr>
              <a:t>引用元</a:t>
            </a:r>
            <a:r>
              <a:rPr kumimoji="1" lang="en-US" altLang="ja-JP" sz="1400" b="1" dirty="0">
                <a:solidFill>
                  <a:schemeClr val="bg1">
                    <a:lumMod val="50000"/>
                  </a:schemeClr>
                </a:solidFill>
              </a:rPr>
              <a:t>: </a:t>
            </a:r>
            <a:r>
              <a:rPr kumimoji="1" lang="en-US" altLang="ja-JP" sz="1400" b="1" dirty="0">
                <a:solidFill>
                  <a:schemeClr val="bg1">
                    <a:lumMod val="50000"/>
                  </a:schemeClr>
                </a:solidFill>
                <a:hlinkClick r:id="rId8"/>
              </a:rPr>
              <a:t>https://webdesignfacts.net/entry/freefont100/#34_THRONE_Free_Font_Free_Font</a:t>
            </a:r>
            <a:r>
              <a:rPr kumimoji="1" lang="en-US" altLang="ja-JP" sz="1400" b="1" dirty="0">
                <a:solidFill>
                  <a:schemeClr val="bg1">
                    <a:lumMod val="50000"/>
                  </a:schemeClr>
                </a:solidFill>
              </a:rPr>
              <a:t> )</a:t>
            </a:r>
            <a:endParaRPr kumimoji="1" lang="ja-JP" altLang="en-US" sz="1400" b="1" dirty="0">
              <a:solidFill>
                <a:schemeClr val="bg1">
                  <a:lumMod val="50000"/>
                </a:schemeClr>
              </a:solidFill>
            </a:endParaRPr>
          </a:p>
        </p:txBody>
      </p:sp>
      <p:sp>
        <p:nvSpPr>
          <p:cNvPr id="6" name="テキスト ボックス 5">
            <a:extLst>
              <a:ext uri="{FF2B5EF4-FFF2-40B4-BE49-F238E27FC236}">
                <a16:creationId xmlns:a16="http://schemas.microsoft.com/office/drawing/2014/main" id="{DA195A6C-CA74-48E3-9085-A514205B2A0B}"/>
              </a:ext>
            </a:extLst>
          </p:cNvPr>
          <p:cNvSpPr txBox="1"/>
          <p:nvPr/>
        </p:nvSpPr>
        <p:spPr>
          <a:xfrm>
            <a:off x="5816291" y="3429672"/>
            <a:ext cx="3390984" cy="338554"/>
          </a:xfrm>
          <a:prstGeom prst="rect">
            <a:avLst/>
          </a:prstGeom>
          <a:noFill/>
        </p:spPr>
        <p:txBody>
          <a:bodyPr wrap="square" rtlCol="0">
            <a:spAutoFit/>
          </a:bodyPr>
          <a:lstStyle/>
          <a:p>
            <a:r>
              <a:rPr kumimoji="1" lang="en-US" altLang="ja-JP" sz="1600" b="1" dirty="0">
                <a:solidFill>
                  <a:schemeClr val="bg1">
                    <a:lumMod val="50000"/>
                  </a:schemeClr>
                </a:solidFill>
              </a:rPr>
              <a:t>(</a:t>
            </a:r>
            <a:r>
              <a:rPr kumimoji="1" lang="ja-JP" altLang="en-US" sz="1600" b="1" dirty="0">
                <a:solidFill>
                  <a:schemeClr val="bg1">
                    <a:lumMod val="50000"/>
                  </a:schemeClr>
                </a:solidFill>
              </a:rPr>
              <a:t>引用元</a:t>
            </a:r>
            <a:r>
              <a:rPr kumimoji="1" lang="en-US" altLang="ja-JP" sz="1600" b="1" dirty="0">
                <a:solidFill>
                  <a:schemeClr val="bg1">
                    <a:lumMod val="50000"/>
                  </a:schemeClr>
                </a:solidFill>
              </a:rPr>
              <a:t>: </a:t>
            </a:r>
            <a:r>
              <a:rPr kumimoji="1" lang="en-US" altLang="ja-JP" sz="1600" b="1" dirty="0">
                <a:solidFill>
                  <a:schemeClr val="bg1">
                    <a:lumMod val="50000"/>
                  </a:schemeClr>
                </a:solidFill>
                <a:hlinkClick r:id="rId9"/>
              </a:rPr>
              <a:t>https://fontfree.me</a:t>
            </a:r>
            <a:r>
              <a:rPr kumimoji="1" lang="en-US" altLang="ja-JP" sz="1600" b="1" dirty="0">
                <a:solidFill>
                  <a:schemeClr val="bg1">
                    <a:lumMod val="50000"/>
                  </a:schemeClr>
                </a:solidFill>
              </a:rPr>
              <a:t> )</a:t>
            </a:r>
            <a:endParaRPr kumimoji="1" lang="ja-JP" altLang="en-US" sz="1600" b="1" dirty="0">
              <a:solidFill>
                <a:schemeClr val="bg1">
                  <a:lumMod val="50000"/>
                </a:schemeClr>
              </a:solidFill>
            </a:endParaRPr>
          </a:p>
        </p:txBody>
      </p:sp>
      <p:sp>
        <p:nvSpPr>
          <p:cNvPr id="8" name="テキスト ボックス 7">
            <a:extLst>
              <a:ext uri="{FF2B5EF4-FFF2-40B4-BE49-F238E27FC236}">
                <a16:creationId xmlns:a16="http://schemas.microsoft.com/office/drawing/2014/main" id="{FE7FA78F-9E55-492C-B587-7EA17BC0F902}"/>
              </a:ext>
            </a:extLst>
          </p:cNvPr>
          <p:cNvSpPr txBox="1"/>
          <p:nvPr/>
        </p:nvSpPr>
        <p:spPr>
          <a:xfrm>
            <a:off x="5761220" y="6004497"/>
            <a:ext cx="3390983" cy="615553"/>
          </a:xfrm>
          <a:prstGeom prst="rect">
            <a:avLst/>
          </a:prstGeom>
          <a:noFill/>
        </p:spPr>
        <p:txBody>
          <a:bodyPr wrap="square" rtlCol="0">
            <a:spAutoFit/>
          </a:bodyPr>
          <a:lstStyle/>
          <a:p>
            <a:r>
              <a:rPr kumimoji="1" lang="en-US" altLang="ja-JP" sz="1600" b="1" dirty="0">
                <a:solidFill>
                  <a:schemeClr val="bg1">
                    <a:lumMod val="50000"/>
                  </a:schemeClr>
                </a:solidFill>
              </a:rPr>
              <a:t>(</a:t>
            </a:r>
            <a:r>
              <a:rPr kumimoji="1" lang="ja-JP" altLang="en-US" sz="1600" b="1" dirty="0">
                <a:solidFill>
                  <a:schemeClr val="bg1">
                    <a:lumMod val="50000"/>
                  </a:schemeClr>
                </a:solidFill>
              </a:rPr>
              <a:t>引用元</a:t>
            </a:r>
            <a:r>
              <a:rPr kumimoji="1" lang="en-US" altLang="ja-JP" sz="1600" b="1" dirty="0">
                <a:solidFill>
                  <a:schemeClr val="bg1">
                    <a:lumMod val="50000"/>
                  </a:schemeClr>
                </a:solidFill>
              </a:rPr>
              <a:t>: </a:t>
            </a:r>
            <a:r>
              <a:rPr kumimoji="1" lang="en-US" altLang="ja-JP" sz="1600" b="1" dirty="0">
                <a:solidFill>
                  <a:schemeClr val="bg1">
                    <a:lumMod val="50000"/>
                  </a:schemeClr>
                </a:solidFill>
                <a:hlinkClick r:id="rId9"/>
              </a:rPr>
              <a:t>https://fontfree.me</a:t>
            </a:r>
            <a:r>
              <a:rPr kumimoji="1" lang="en-US" altLang="ja-JP" sz="1600" b="1" dirty="0">
                <a:solidFill>
                  <a:schemeClr val="bg1">
                    <a:lumMod val="50000"/>
                  </a:schemeClr>
                </a:solidFill>
              </a:rPr>
              <a:t> )</a:t>
            </a:r>
            <a:endParaRPr kumimoji="1" lang="ja-JP" altLang="en-US" sz="1600" b="1" dirty="0">
              <a:solidFill>
                <a:schemeClr val="bg1">
                  <a:lumMod val="50000"/>
                </a:schemeClr>
              </a:solidFill>
            </a:endParaRPr>
          </a:p>
          <a:p>
            <a:endParaRPr kumimoji="1" lang="ja-JP" altLang="en-US" dirty="0"/>
          </a:p>
        </p:txBody>
      </p:sp>
      <p:sp>
        <p:nvSpPr>
          <p:cNvPr id="11" name="テキスト ボックス 10">
            <a:extLst>
              <a:ext uri="{FF2B5EF4-FFF2-40B4-BE49-F238E27FC236}">
                <a16:creationId xmlns:a16="http://schemas.microsoft.com/office/drawing/2014/main" id="{DA2C880A-3AC9-48B5-A8C8-37A7241F1992}"/>
              </a:ext>
            </a:extLst>
          </p:cNvPr>
          <p:cNvSpPr txBox="1"/>
          <p:nvPr/>
        </p:nvSpPr>
        <p:spPr>
          <a:xfrm>
            <a:off x="8856216" y="4961922"/>
            <a:ext cx="3276600" cy="523220"/>
          </a:xfrm>
          <a:prstGeom prst="rect">
            <a:avLst/>
          </a:prstGeom>
          <a:noFill/>
        </p:spPr>
        <p:txBody>
          <a:bodyPr wrap="square" rtlCol="0">
            <a:spAutoFit/>
          </a:bodyPr>
          <a:lstStyle/>
          <a:p>
            <a:r>
              <a:rPr kumimoji="1" lang="en-US" altLang="ja-JP" sz="1400" b="1" dirty="0">
                <a:solidFill>
                  <a:schemeClr val="bg1">
                    <a:lumMod val="50000"/>
                  </a:schemeClr>
                </a:solidFill>
              </a:rPr>
              <a:t>(</a:t>
            </a:r>
            <a:r>
              <a:rPr kumimoji="1" lang="ja-JP" altLang="en-US" sz="1400" b="1" dirty="0">
                <a:solidFill>
                  <a:schemeClr val="bg1">
                    <a:lumMod val="50000"/>
                  </a:schemeClr>
                </a:solidFill>
              </a:rPr>
              <a:t>引用元</a:t>
            </a:r>
            <a:r>
              <a:rPr kumimoji="1" lang="en-US" altLang="ja-JP" sz="1400" b="1" dirty="0">
                <a:solidFill>
                  <a:schemeClr val="bg1">
                    <a:lumMod val="50000"/>
                  </a:schemeClr>
                </a:solidFill>
              </a:rPr>
              <a:t>: </a:t>
            </a:r>
            <a:r>
              <a:rPr kumimoji="1" lang="en-US" altLang="ja-JP" sz="1400" b="1" dirty="0">
                <a:solidFill>
                  <a:schemeClr val="bg1">
                    <a:lumMod val="50000"/>
                  </a:schemeClr>
                </a:solidFill>
                <a:hlinkClick r:id="rId10"/>
              </a:rPr>
              <a:t>https://cute-freefont.flop.jp/mksd_chihuahua.html</a:t>
            </a:r>
            <a:r>
              <a:rPr kumimoji="1" lang="en-US" altLang="ja-JP" sz="1400" b="1" dirty="0">
                <a:solidFill>
                  <a:schemeClr val="bg1">
                    <a:lumMod val="50000"/>
                  </a:schemeClr>
                </a:solidFill>
              </a:rPr>
              <a:t> )</a:t>
            </a:r>
            <a:endParaRPr kumimoji="1" lang="ja-JP" altLang="en-US" sz="1400" b="1" dirty="0">
              <a:solidFill>
                <a:schemeClr val="bg1">
                  <a:lumMod val="50000"/>
                </a:schemeClr>
              </a:solidFill>
            </a:endParaRPr>
          </a:p>
        </p:txBody>
      </p:sp>
    </p:spTree>
    <p:extLst>
      <p:ext uri="{BB962C8B-B14F-4D97-AF65-F5344CB8AC3E}">
        <p14:creationId xmlns:p14="http://schemas.microsoft.com/office/powerpoint/2010/main" val="1857836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E80D2A-78AE-4723-8C3A-1D9E6DF8D627}"/>
              </a:ext>
            </a:extLst>
          </p:cNvPr>
          <p:cNvSpPr>
            <a:spLocks noGrp="1"/>
          </p:cNvSpPr>
          <p:nvPr>
            <p:ph type="title"/>
          </p:nvPr>
        </p:nvSpPr>
        <p:spPr>
          <a:xfrm>
            <a:off x="504824" y="503083"/>
            <a:ext cx="10515600" cy="521843"/>
          </a:xfrm>
        </p:spPr>
        <p:txBody>
          <a:bodyPr>
            <a:noAutofit/>
          </a:bodyPr>
          <a:lstStyle/>
          <a:p>
            <a:r>
              <a:rPr lang="en-US" altLang="ja-JP" sz="3200" b="1" u="sng" dirty="0">
                <a:effectLst>
                  <a:outerShdw blurRad="38100" dist="38100" dir="2700000" algn="tl">
                    <a:srgbClr val="000000">
                      <a:alpha val="43137"/>
                    </a:srgbClr>
                  </a:outerShdw>
                </a:effectLst>
                <a:latin typeface="+mn-ea"/>
                <a:ea typeface="+mn-ea"/>
              </a:rPr>
              <a:t>9</a:t>
            </a:r>
            <a:r>
              <a:rPr lang="ja-JP" altLang="en-US" sz="3200" b="1" u="sng" dirty="0">
                <a:effectLst>
                  <a:outerShdw blurRad="38100" dist="38100" dir="2700000" algn="tl">
                    <a:srgbClr val="000000">
                      <a:alpha val="43137"/>
                    </a:srgbClr>
                  </a:outerShdw>
                </a:effectLst>
                <a:latin typeface="+mn-ea"/>
                <a:ea typeface="+mn-ea"/>
              </a:rPr>
              <a:t>．サイトマップ</a:t>
            </a:r>
            <a:endParaRPr kumimoji="1" lang="ja-JP" altLang="en-US" sz="3200" b="1" u="sng" dirty="0">
              <a:effectLst>
                <a:outerShdw blurRad="38100" dist="38100" dir="2700000" algn="tl">
                  <a:srgbClr val="000000">
                    <a:alpha val="43137"/>
                  </a:srgbClr>
                </a:outerShdw>
              </a:effectLst>
              <a:latin typeface="+mn-ea"/>
              <a:ea typeface="+mn-ea"/>
            </a:endParaRPr>
          </a:p>
        </p:txBody>
      </p:sp>
      <p:sp>
        <p:nvSpPr>
          <p:cNvPr id="4" name="四角形: 角を丸くする 3">
            <a:extLst>
              <a:ext uri="{FF2B5EF4-FFF2-40B4-BE49-F238E27FC236}">
                <a16:creationId xmlns:a16="http://schemas.microsoft.com/office/drawing/2014/main" id="{A21E0FFB-BF8D-4964-8988-71235BCE5E38}"/>
              </a:ext>
            </a:extLst>
          </p:cNvPr>
          <p:cNvSpPr/>
          <p:nvPr/>
        </p:nvSpPr>
        <p:spPr>
          <a:xfrm>
            <a:off x="504825" y="1182053"/>
            <a:ext cx="2647948" cy="895350"/>
          </a:xfrm>
          <a:prstGeom prst="round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rPr>
              <a:t>TOP</a:t>
            </a:r>
            <a:endParaRPr kumimoji="1" lang="ja-JP" altLang="en-US" sz="2400" b="1" dirty="0">
              <a:solidFill>
                <a:schemeClr val="tx1"/>
              </a:solidFill>
            </a:endParaRPr>
          </a:p>
        </p:txBody>
      </p:sp>
      <p:sp>
        <p:nvSpPr>
          <p:cNvPr id="7" name="矢印: 下 6">
            <a:extLst>
              <a:ext uri="{FF2B5EF4-FFF2-40B4-BE49-F238E27FC236}">
                <a16:creationId xmlns:a16="http://schemas.microsoft.com/office/drawing/2014/main" id="{D2273F46-BB77-482B-A3DE-761F7536D11C}"/>
              </a:ext>
            </a:extLst>
          </p:cNvPr>
          <p:cNvSpPr/>
          <p:nvPr/>
        </p:nvSpPr>
        <p:spPr>
          <a:xfrm rot="16200000">
            <a:off x="3845563" y="901007"/>
            <a:ext cx="99140" cy="1484720"/>
          </a:xfrm>
          <a:prstGeom prst="downArrow">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矢印: 上向き折線 7">
            <a:extLst>
              <a:ext uri="{FF2B5EF4-FFF2-40B4-BE49-F238E27FC236}">
                <a16:creationId xmlns:a16="http://schemas.microsoft.com/office/drawing/2014/main" id="{8BED4F5E-73E6-4308-8896-6B7065FD293D}"/>
              </a:ext>
            </a:extLst>
          </p:cNvPr>
          <p:cNvSpPr/>
          <p:nvPr/>
        </p:nvSpPr>
        <p:spPr>
          <a:xfrm rot="5400000">
            <a:off x="2562591" y="2522413"/>
            <a:ext cx="2973304" cy="1176361"/>
          </a:xfrm>
          <a:prstGeom prst="bentUpArrow">
            <a:avLst>
              <a:gd name="adj1" fmla="val 3118"/>
              <a:gd name="adj2" fmla="val 4300"/>
              <a:gd name="adj3" fmla="val 4937"/>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26AB6453-F6C5-4903-B8C7-A102FCF7F5D9}"/>
              </a:ext>
            </a:extLst>
          </p:cNvPr>
          <p:cNvSpPr/>
          <p:nvPr/>
        </p:nvSpPr>
        <p:spPr>
          <a:xfrm>
            <a:off x="3461718" y="3099373"/>
            <a:ext cx="1175637" cy="99140"/>
          </a:xfrm>
          <a:prstGeom prst="rightArrow">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C567E136-32DC-47EC-BA0B-C8F1608C027F}"/>
              </a:ext>
            </a:extLst>
          </p:cNvPr>
          <p:cNvSpPr/>
          <p:nvPr/>
        </p:nvSpPr>
        <p:spPr>
          <a:xfrm>
            <a:off x="4728560" y="2641571"/>
            <a:ext cx="2647948" cy="895350"/>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rPr>
              <a:t>FASHION</a:t>
            </a:r>
            <a:endParaRPr kumimoji="1" lang="ja-JP" altLang="en-US" sz="2400" b="1" dirty="0">
              <a:solidFill>
                <a:schemeClr val="tx1"/>
              </a:solidFill>
            </a:endParaRPr>
          </a:p>
        </p:txBody>
      </p:sp>
      <p:sp>
        <p:nvSpPr>
          <p:cNvPr id="13" name="四角形: 角を丸くする 12">
            <a:extLst>
              <a:ext uri="{FF2B5EF4-FFF2-40B4-BE49-F238E27FC236}">
                <a16:creationId xmlns:a16="http://schemas.microsoft.com/office/drawing/2014/main" id="{74635859-A730-4F11-BC17-E9F2C027F426}"/>
              </a:ext>
            </a:extLst>
          </p:cNvPr>
          <p:cNvSpPr/>
          <p:nvPr/>
        </p:nvSpPr>
        <p:spPr>
          <a:xfrm>
            <a:off x="4728560" y="1182053"/>
            <a:ext cx="2647951" cy="89535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tx1"/>
                </a:solidFill>
              </a:rPr>
              <a:t>EXPERIENCE</a:t>
            </a:r>
            <a:endParaRPr kumimoji="1" lang="ja-JP" altLang="en-US" sz="2400" b="1" dirty="0">
              <a:solidFill>
                <a:schemeClr val="tx1"/>
              </a:solidFill>
            </a:endParaRPr>
          </a:p>
        </p:txBody>
      </p:sp>
      <p:sp>
        <p:nvSpPr>
          <p:cNvPr id="14" name="四角形: 角を丸くする 13">
            <a:extLst>
              <a:ext uri="{FF2B5EF4-FFF2-40B4-BE49-F238E27FC236}">
                <a16:creationId xmlns:a16="http://schemas.microsoft.com/office/drawing/2014/main" id="{5D1E96AB-81F0-42CC-8119-CB76071B82D2}"/>
              </a:ext>
            </a:extLst>
          </p:cNvPr>
          <p:cNvSpPr/>
          <p:nvPr/>
        </p:nvSpPr>
        <p:spPr>
          <a:xfrm>
            <a:off x="4728560" y="4142576"/>
            <a:ext cx="2647950" cy="895350"/>
          </a:xfrm>
          <a:prstGeom prst="round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rPr>
              <a:t>OUTLINE</a:t>
            </a:r>
            <a:endParaRPr kumimoji="1" lang="ja-JP" altLang="en-US" sz="2400" b="1" dirty="0">
              <a:solidFill>
                <a:schemeClr val="tx1"/>
              </a:solidFill>
            </a:endParaRPr>
          </a:p>
        </p:txBody>
      </p:sp>
      <p:sp>
        <p:nvSpPr>
          <p:cNvPr id="15" name="四角形: 角を丸くする 14">
            <a:extLst>
              <a:ext uri="{FF2B5EF4-FFF2-40B4-BE49-F238E27FC236}">
                <a16:creationId xmlns:a16="http://schemas.microsoft.com/office/drawing/2014/main" id="{C95D2824-0D3D-4D69-917F-A5F8F3D29835}"/>
              </a:ext>
            </a:extLst>
          </p:cNvPr>
          <p:cNvSpPr/>
          <p:nvPr/>
        </p:nvSpPr>
        <p:spPr>
          <a:xfrm>
            <a:off x="504824" y="5372100"/>
            <a:ext cx="2647949" cy="915691"/>
          </a:xfrm>
          <a:prstGeom prst="roundRect">
            <a:avLst/>
          </a:prstGeom>
          <a:solidFill>
            <a:srgbClr val="C59EE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rPr>
              <a:t>FOOTER</a:t>
            </a:r>
            <a:endParaRPr kumimoji="1" lang="ja-JP" altLang="en-US" sz="2400" b="1" dirty="0">
              <a:solidFill>
                <a:schemeClr val="tx1"/>
              </a:solidFill>
            </a:endParaRPr>
          </a:p>
        </p:txBody>
      </p:sp>
      <p:sp>
        <p:nvSpPr>
          <p:cNvPr id="3" name="矢印: 右 2">
            <a:extLst>
              <a:ext uri="{FF2B5EF4-FFF2-40B4-BE49-F238E27FC236}">
                <a16:creationId xmlns:a16="http://schemas.microsoft.com/office/drawing/2014/main" id="{DBE92321-3E9F-415D-A2D9-44E2149F9BA1}"/>
              </a:ext>
            </a:extLst>
          </p:cNvPr>
          <p:cNvSpPr/>
          <p:nvPr/>
        </p:nvSpPr>
        <p:spPr>
          <a:xfrm>
            <a:off x="7542911" y="1480636"/>
            <a:ext cx="619125" cy="286609"/>
          </a:xfrm>
          <a:prstGeom prst="rightArrow">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矢印: 右 4">
            <a:extLst>
              <a:ext uri="{FF2B5EF4-FFF2-40B4-BE49-F238E27FC236}">
                <a16:creationId xmlns:a16="http://schemas.microsoft.com/office/drawing/2014/main" id="{981A291D-459E-4C31-9EA3-C6BD6AA802D2}"/>
              </a:ext>
            </a:extLst>
          </p:cNvPr>
          <p:cNvSpPr/>
          <p:nvPr/>
        </p:nvSpPr>
        <p:spPr>
          <a:xfrm>
            <a:off x="7542911" y="2911903"/>
            <a:ext cx="619125" cy="286609"/>
          </a:xfrm>
          <a:prstGeom prst="rightArrow">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006010B4-1053-4415-817B-4081D714843F}"/>
              </a:ext>
            </a:extLst>
          </p:cNvPr>
          <p:cNvSpPr/>
          <p:nvPr/>
        </p:nvSpPr>
        <p:spPr>
          <a:xfrm>
            <a:off x="7577832" y="5671193"/>
            <a:ext cx="622729" cy="286609"/>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ECFD13E-B5A5-4748-AD8A-E24E40AEFB95}"/>
              </a:ext>
            </a:extLst>
          </p:cNvPr>
          <p:cNvSpPr txBox="1"/>
          <p:nvPr/>
        </p:nvSpPr>
        <p:spPr>
          <a:xfrm>
            <a:off x="8200561" y="2552783"/>
            <a:ext cx="3283743" cy="1015663"/>
          </a:xfrm>
          <a:prstGeom prst="rect">
            <a:avLst/>
          </a:prstGeom>
          <a:noFill/>
          <a:ln>
            <a:noFill/>
          </a:ln>
        </p:spPr>
        <p:txBody>
          <a:bodyPr wrap="square" rtlCol="0">
            <a:spAutoFit/>
          </a:bodyPr>
          <a:lstStyle/>
          <a:p>
            <a:r>
              <a:rPr kumimoji="1" lang="ja-JP" altLang="en-US" sz="2000" b="1" dirty="0"/>
              <a:t>自身が着こなしているファッションを写真と文章を共に紹介する</a:t>
            </a:r>
            <a:endParaRPr kumimoji="1" lang="en-US" altLang="ja-JP" sz="2000" b="1" dirty="0"/>
          </a:p>
        </p:txBody>
      </p:sp>
      <p:sp>
        <p:nvSpPr>
          <p:cNvPr id="17" name="テキスト ボックス 16">
            <a:extLst>
              <a:ext uri="{FF2B5EF4-FFF2-40B4-BE49-F238E27FC236}">
                <a16:creationId xmlns:a16="http://schemas.microsoft.com/office/drawing/2014/main" id="{404546DD-22DF-4A0C-9938-EEBC9E25132C}"/>
              </a:ext>
            </a:extLst>
          </p:cNvPr>
          <p:cNvSpPr txBox="1"/>
          <p:nvPr/>
        </p:nvSpPr>
        <p:spPr>
          <a:xfrm>
            <a:off x="8200561" y="1139303"/>
            <a:ext cx="3231328" cy="1015663"/>
          </a:xfrm>
          <a:prstGeom prst="rect">
            <a:avLst/>
          </a:prstGeom>
          <a:noFill/>
        </p:spPr>
        <p:txBody>
          <a:bodyPr wrap="square" rtlCol="0">
            <a:spAutoFit/>
          </a:bodyPr>
          <a:lstStyle/>
          <a:p>
            <a:r>
              <a:rPr kumimoji="1" lang="ja-JP" altLang="en-US" sz="2000" b="1" dirty="0"/>
              <a:t>自身の経験談を文章にし，ジェンダーレスになった事への苦悩などを伝える</a:t>
            </a:r>
          </a:p>
        </p:txBody>
      </p:sp>
      <p:sp>
        <p:nvSpPr>
          <p:cNvPr id="20" name="テキスト ボックス 19">
            <a:extLst>
              <a:ext uri="{FF2B5EF4-FFF2-40B4-BE49-F238E27FC236}">
                <a16:creationId xmlns:a16="http://schemas.microsoft.com/office/drawing/2014/main" id="{F06F3EE4-418F-4704-8FFF-7B0040A8AF6C}"/>
              </a:ext>
            </a:extLst>
          </p:cNvPr>
          <p:cNvSpPr txBox="1"/>
          <p:nvPr/>
        </p:nvSpPr>
        <p:spPr>
          <a:xfrm>
            <a:off x="8162036" y="3955269"/>
            <a:ext cx="3644306" cy="1261884"/>
          </a:xfrm>
          <a:prstGeom prst="rect">
            <a:avLst/>
          </a:prstGeom>
          <a:noFill/>
        </p:spPr>
        <p:txBody>
          <a:bodyPr wrap="square" rtlCol="0">
            <a:spAutoFit/>
          </a:bodyPr>
          <a:lstStyle/>
          <a:p>
            <a:r>
              <a:rPr kumimoji="1" lang="ja-JP" altLang="en-US" sz="1900" b="1" dirty="0"/>
              <a:t>一般論についてのジェンダーレス触れることで，ジェンダーレスを知らない人にも分かってもらえるようにする</a:t>
            </a:r>
          </a:p>
        </p:txBody>
      </p:sp>
      <p:sp>
        <p:nvSpPr>
          <p:cNvPr id="18" name="矢印: 右 17">
            <a:extLst>
              <a:ext uri="{FF2B5EF4-FFF2-40B4-BE49-F238E27FC236}">
                <a16:creationId xmlns:a16="http://schemas.microsoft.com/office/drawing/2014/main" id="{B5B30BA9-F374-43DB-906C-7EB756698FC8}"/>
              </a:ext>
            </a:extLst>
          </p:cNvPr>
          <p:cNvSpPr/>
          <p:nvPr/>
        </p:nvSpPr>
        <p:spPr>
          <a:xfrm>
            <a:off x="3152704" y="5797693"/>
            <a:ext cx="1484651" cy="99141"/>
          </a:xfrm>
          <a:prstGeom prst="rightArrow">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611EAF64-61A0-4779-B002-D11DA9675E73}"/>
              </a:ext>
            </a:extLst>
          </p:cNvPr>
          <p:cNvSpPr/>
          <p:nvPr/>
        </p:nvSpPr>
        <p:spPr>
          <a:xfrm>
            <a:off x="4728560" y="5382270"/>
            <a:ext cx="2647880" cy="895350"/>
          </a:xfrm>
          <a:prstGeom prst="round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rPr>
              <a:t>ABOUT</a:t>
            </a:r>
            <a:endParaRPr kumimoji="1" lang="ja-JP" altLang="en-US" sz="2400" b="1" dirty="0">
              <a:solidFill>
                <a:schemeClr val="tx1"/>
              </a:solidFill>
            </a:endParaRPr>
          </a:p>
        </p:txBody>
      </p:sp>
      <p:sp>
        <p:nvSpPr>
          <p:cNvPr id="21" name="矢印: 右 20">
            <a:extLst>
              <a:ext uri="{FF2B5EF4-FFF2-40B4-BE49-F238E27FC236}">
                <a16:creationId xmlns:a16="http://schemas.microsoft.com/office/drawing/2014/main" id="{14D366E4-29CB-4AC1-843D-8912F1BDC007}"/>
              </a:ext>
            </a:extLst>
          </p:cNvPr>
          <p:cNvSpPr/>
          <p:nvPr/>
        </p:nvSpPr>
        <p:spPr>
          <a:xfrm>
            <a:off x="7539307" y="4379482"/>
            <a:ext cx="622729" cy="296836"/>
          </a:xfrm>
          <a:prstGeom prst="rightArrow">
            <a:avLst>
              <a:gd name="adj1" fmla="val 56127"/>
              <a:gd name="adj2" fmla="val 50000"/>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A0F900C1-1514-47A8-8F52-BEB431A2F40F}"/>
              </a:ext>
            </a:extLst>
          </p:cNvPr>
          <p:cNvSpPr txBox="1"/>
          <p:nvPr/>
        </p:nvSpPr>
        <p:spPr>
          <a:xfrm>
            <a:off x="8200561" y="5637584"/>
            <a:ext cx="3333764" cy="384721"/>
          </a:xfrm>
          <a:prstGeom prst="rect">
            <a:avLst/>
          </a:prstGeom>
          <a:noFill/>
        </p:spPr>
        <p:txBody>
          <a:bodyPr wrap="square" rtlCol="0">
            <a:spAutoFit/>
          </a:bodyPr>
          <a:lstStyle/>
          <a:p>
            <a:r>
              <a:rPr kumimoji="1" lang="ja-JP" altLang="en-US" sz="1900" b="1" dirty="0"/>
              <a:t>自身の軽いプロフィール紹介</a:t>
            </a:r>
          </a:p>
        </p:txBody>
      </p:sp>
    </p:spTree>
    <p:extLst>
      <p:ext uri="{BB962C8B-B14F-4D97-AF65-F5344CB8AC3E}">
        <p14:creationId xmlns:p14="http://schemas.microsoft.com/office/powerpoint/2010/main" val="1150664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57395F-A66D-49F1-ADA6-C92C1A3FEA8C}"/>
              </a:ext>
            </a:extLst>
          </p:cNvPr>
          <p:cNvSpPr>
            <a:spLocks noGrp="1"/>
          </p:cNvSpPr>
          <p:nvPr>
            <p:ph type="title"/>
          </p:nvPr>
        </p:nvSpPr>
        <p:spPr>
          <a:xfrm>
            <a:off x="838200" y="374395"/>
            <a:ext cx="10515600" cy="613283"/>
          </a:xfrm>
        </p:spPr>
        <p:txBody>
          <a:bodyPr>
            <a:normAutofit/>
          </a:bodyPr>
          <a:lstStyle/>
          <a:p>
            <a:r>
              <a:rPr lang="en-US" altLang="ja-JP" sz="3200" b="1" u="sng" dirty="0">
                <a:effectLst>
                  <a:outerShdw blurRad="38100" dist="38100" dir="2700000" algn="tl">
                    <a:srgbClr val="000000">
                      <a:alpha val="43137"/>
                    </a:srgbClr>
                  </a:outerShdw>
                </a:effectLst>
                <a:latin typeface="+mn-ea"/>
                <a:ea typeface="+mn-ea"/>
              </a:rPr>
              <a:t>10</a:t>
            </a:r>
            <a:r>
              <a:rPr lang="ja-JP" altLang="en-US" sz="3200" b="1" u="sng" dirty="0">
                <a:effectLst>
                  <a:outerShdw blurRad="38100" dist="38100" dir="2700000" algn="tl">
                    <a:srgbClr val="000000">
                      <a:alpha val="43137"/>
                    </a:srgbClr>
                  </a:outerShdw>
                </a:effectLst>
                <a:latin typeface="+mn-ea"/>
                <a:ea typeface="+mn-ea"/>
              </a:rPr>
              <a:t>．ディレクトリ構造</a:t>
            </a:r>
            <a:endParaRPr kumimoji="1" lang="ja-JP" altLang="en-US" sz="3200" b="1" u="sng" dirty="0">
              <a:effectLst>
                <a:outerShdw blurRad="38100" dist="38100" dir="2700000" algn="tl">
                  <a:srgbClr val="000000">
                    <a:alpha val="43137"/>
                  </a:srgbClr>
                </a:outerShdw>
              </a:effectLst>
              <a:latin typeface="+mn-ea"/>
              <a:ea typeface="+mn-ea"/>
            </a:endParaRPr>
          </a:p>
        </p:txBody>
      </p:sp>
      <p:sp>
        <p:nvSpPr>
          <p:cNvPr id="3" name="コンテンツ プレースホルダー 2">
            <a:extLst>
              <a:ext uri="{FF2B5EF4-FFF2-40B4-BE49-F238E27FC236}">
                <a16:creationId xmlns:a16="http://schemas.microsoft.com/office/drawing/2014/main" id="{A5CAC412-A972-4C12-8FB6-42004BBC068F}"/>
              </a:ext>
            </a:extLst>
          </p:cNvPr>
          <p:cNvSpPr>
            <a:spLocks noGrp="1"/>
          </p:cNvSpPr>
          <p:nvPr>
            <p:ph idx="1"/>
          </p:nvPr>
        </p:nvSpPr>
        <p:spPr>
          <a:xfrm>
            <a:off x="1091830" y="1263017"/>
            <a:ext cx="9147545" cy="5404483"/>
          </a:xfrm>
        </p:spPr>
        <p:txBody>
          <a:bodyPr>
            <a:noAutofit/>
          </a:bodyPr>
          <a:lstStyle/>
          <a:p>
            <a:pPr marL="0" indent="0">
              <a:lnSpc>
                <a:spcPct val="150000"/>
              </a:lnSpc>
              <a:buNone/>
            </a:pPr>
            <a:r>
              <a:rPr kumimoji="1" lang="en-US" altLang="ja-JP" sz="2400" dirty="0"/>
              <a:t>/</a:t>
            </a:r>
            <a:r>
              <a:rPr kumimoji="1" lang="ja-JP" altLang="en-US" sz="2400" dirty="0"/>
              <a:t>　　</a:t>
            </a:r>
            <a:r>
              <a:rPr kumimoji="1" lang="en-US" altLang="ja-JP" sz="2400" dirty="0"/>
              <a:t>(TOP)/</a:t>
            </a:r>
            <a:r>
              <a:rPr kumimoji="1" lang="ja-JP" altLang="en-US" sz="2400" dirty="0"/>
              <a:t>　　    </a:t>
            </a:r>
            <a:r>
              <a:rPr lang="en-US" altLang="ja-JP" sz="2400" dirty="0"/>
              <a:t>/</a:t>
            </a:r>
            <a:r>
              <a:rPr lang="ja-JP" altLang="en-US" sz="2400" dirty="0"/>
              <a:t>　　</a:t>
            </a:r>
            <a:r>
              <a:rPr lang="en-US" altLang="ja-JP" sz="2400" dirty="0"/>
              <a:t>experience</a:t>
            </a:r>
            <a:r>
              <a:rPr kumimoji="1" lang="en-US" altLang="ja-JP" sz="2400" dirty="0"/>
              <a:t> </a:t>
            </a:r>
            <a:r>
              <a:rPr kumimoji="1" lang="ja-JP" altLang="en-US" sz="2400" dirty="0"/>
              <a:t>  </a:t>
            </a:r>
            <a:r>
              <a:rPr lang="ja-JP" altLang="en-US" sz="2400" dirty="0"/>
              <a:t>　　  </a:t>
            </a:r>
            <a:r>
              <a:rPr lang="en-US" altLang="ja-JP" sz="2400" dirty="0"/>
              <a:t>/</a:t>
            </a:r>
            <a:r>
              <a:rPr lang="ja-JP" altLang="en-US" sz="2400" dirty="0"/>
              <a:t>　　 </a:t>
            </a:r>
            <a:r>
              <a:rPr lang="en-US" altLang="ja-JP" sz="2400" dirty="0"/>
              <a:t>index.html</a:t>
            </a:r>
          </a:p>
          <a:p>
            <a:pPr marL="0" indent="0">
              <a:lnSpc>
                <a:spcPct val="150000"/>
              </a:lnSpc>
              <a:buNone/>
            </a:pPr>
            <a:r>
              <a:rPr kumimoji="1" lang="en-US" altLang="ja-JP" sz="2400" dirty="0"/>
              <a:t>                          </a:t>
            </a:r>
            <a:r>
              <a:rPr kumimoji="1" lang="ja-JP" altLang="en-US" sz="2400" dirty="0"/>
              <a:t>　　</a:t>
            </a:r>
            <a:r>
              <a:rPr kumimoji="1" lang="en-US" altLang="ja-JP" sz="2400" dirty="0"/>
              <a:t>/</a:t>
            </a:r>
            <a:r>
              <a:rPr kumimoji="1" lang="ja-JP" altLang="en-US" sz="2400" dirty="0"/>
              <a:t>　　</a:t>
            </a:r>
            <a:r>
              <a:rPr lang="en-US" altLang="ja-JP" sz="2400" dirty="0"/>
              <a:t> fashion</a:t>
            </a:r>
            <a:r>
              <a:rPr lang="ja-JP" altLang="en-US" sz="2400" dirty="0"/>
              <a:t>　  </a:t>
            </a:r>
            <a:r>
              <a:rPr kumimoji="1" lang="en-US" altLang="ja-JP" sz="2400" dirty="0"/>
              <a:t>  </a:t>
            </a:r>
            <a:r>
              <a:rPr kumimoji="1" lang="ja-JP" altLang="en-US" sz="2400" dirty="0"/>
              <a:t>　　   </a:t>
            </a:r>
            <a:r>
              <a:rPr kumimoji="1" lang="en-US" altLang="ja-JP" sz="2400" dirty="0"/>
              <a:t>/</a:t>
            </a:r>
            <a:r>
              <a:rPr kumimoji="1" lang="ja-JP" altLang="en-US" sz="2400" dirty="0"/>
              <a:t>　　 </a:t>
            </a:r>
            <a:r>
              <a:rPr kumimoji="1" lang="en-US" altLang="ja-JP" sz="2400" dirty="0"/>
              <a:t>index.html</a:t>
            </a:r>
          </a:p>
          <a:p>
            <a:pPr marL="0" indent="0">
              <a:lnSpc>
                <a:spcPct val="150000"/>
              </a:lnSpc>
              <a:buNone/>
            </a:pPr>
            <a:r>
              <a:rPr lang="en-US" altLang="ja-JP" sz="2400" dirty="0"/>
              <a:t>                          </a:t>
            </a:r>
            <a:r>
              <a:rPr lang="ja-JP" altLang="en-US" sz="2400" dirty="0"/>
              <a:t>　　</a:t>
            </a:r>
            <a:r>
              <a:rPr lang="en-US" altLang="ja-JP" sz="2400" dirty="0"/>
              <a:t>/</a:t>
            </a:r>
            <a:r>
              <a:rPr lang="ja-JP" altLang="en-US" sz="2400" dirty="0"/>
              <a:t>　　</a:t>
            </a:r>
            <a:r>
              <a:rPr lang="en-US" altLang="ja-JP" sz="2400" dirty="0"/>
              <a:t>outline</a:t>
            </a:r>
            <a:r>
              <a:rPr lang="ja-JP" altLang="en-US" sz="2400" dirty="0"/>
              <a:t>　　　    　</a:t>
            </a:r>
            <a:r>
              <a:rPr lang="en-US" altLang="ja-JP" sz="2400" dirty="0"/>
              <a:t>/</a:t>
            </a:r>
            <a:r>
              <a:rPr lang="ja-JP" altLang="en-US" sz="2400" dirty="0"/>
              <a:t>　　 </a:t>
            </a:r>
            <a:r>
              <a:rPr lang="en-US" altLang="ja-JP" sz="2400" dirty="0"/>
              <a:t>index.html</a:t>
            </a:r>
          </a:p>
          <a:p>
            <a:pPr marL="0" indent="0">
              <a:lnSpc>
                <a:spcPct val="150000"/>
              </a:lnSpc>
              <a:buNone/>
            </a:pPr>
            <a:r>
              <a:rPr lang="en-US" altLang="ja-JP" sz="2400" dirty="0"/>
              <a:t>                                   /         about                        /    </a:t>
            </a:r>
            <a:r>
              <a:rPr lang="ja-JP" altLang="en-US" sz="2400" dirty="0"/>
              <a:t>　</a:t>
            </a:r>
            <a:r>
              <a:rPr lang="en-US" altLang="ja-JP" sz="2400" dirty="0"/>
              <a:t> index.html</a:t>
            </a:r>
          </a:p>
          <a:p>
            <a:pPr marL="0" indent="0">
              <a:lnSpc>
                <a:spcPct val="150000"/>
              </a:lnSpc>
              <a:buNone/>
            </a:pPr>
            <a:r>
              <a:rPr lang="en-US" altLang="ja-JP" sz="2400" dirty="0"/>
              <a:t>                          </a:t>
            </a:r>
            <a:r>
              <a:rPr lang="ja-JP" altLang="en-US" sz="2400" dirty="0"/>
              <a:t>　　</a:t>
            </a:r>
            <a:r>
              <a:rPr lang="en-US" altLang="ja-JP" sz="2400" dirty="0"/>
              <a:t>/</a:t>
            </a:r>
            <a:r>
              <a:rPr lang="ja-JP" altLang="en-US" sz="2400" dirty="0"/>
              <a:t>　　</a:t>
            </a:r>
            <a:r>
              <a:rPr lang="en-US" altLang="ja-JP" sz="2400" dirty="0" err="1"/>
              <a:t>img</a:t>
            </a:r>
            <a:r>
              <a:rPr lang="ja-JP" altLang="en-US" sz="2400" dirty="0"/>
              <a:t>　　　　　　</a:t>
            </a:r>
            <a:r>
              <a:rPr lang="en-US" altLang="ja-JP" sz="2400" dirty="0"/>
              <a:t> /</a:t>
            </a:r>
            <a:r>
              <a:rPr lang="ja-JP" altLang="en-US" sz="2400" dirty="0"/>
              <a:t>　</a:t>
            </a:r>
            <a:r>
              <a:rPr lang="ja-JP" altLang="en-US" sz="2000" b="1" dirty="0"/>
              <a:t>画像格納フォルダ</a:t>
            </a:r>
            <a:endParaRPr lang="en-US" altLang="ja-JP" sz="2000" b="1" dirty="0"/>
          </a:p>
          <a:p>
            <a:pPr marL="0" indent="0">
              <a:lnSpc>
                <a:spcPct val="150000"/>
              </a:lnSpc>
              <a:buNone/>
            </a:pPr>
            <a:r>
              <a:rPr kumimoji="1" lang="ja-JP" altLang="en-US" sz="2400" dirty="0"/>
              <a:t>                          　　</a:t>
            </a:r>
            <a:r>
              <a:rPr kumimoji="1" lang="en-US" altLang="ja-JP" sz="2400" dirty="0"/>
              <a:t>/</a:t>
            </a:r>
            <a:r>
              <a:rPr kumimoji="1" lang="ja-JP" altLang="en-US" sz="2400" dirty="0"/>
              <a:t>　　</a:t>
            </a:r>
            <a:r>
              <a:rPr kumimoji="1" lang="en-US" altLang="ja-JP" sz="2400" dirty="0" err="1"/>
              <a:t>css</a:t>
            </a:r>
            <a:r>
              <a:rPr lang="ja-JP" altLang="en-US" sz="2400" dirty="0"/>
              <a:t>　　　　　　  </a:t>
            </a:r>
            <a:r>
              <a:rPr kumimoji="1" lang="en-US" altLang="ja-JP" sz="2400" dirty="0"/>
              <a:t>/</a:t>
            </a:r>
            <a:r>
              <a:rPr kumimoji="1" lang="ja-JP" altLang="en-US" sz="2400" dirty="0"/>
              <a:t>　</a:t>
            </a:r>
            <a:r>
              <a:rPr kumimoji="1" lang="en-US" altLang="ja-JP" sz="2000" b="1" dirty="0"/>
              <a:t>CSS</a:t>
            </a:r>
            <a:r>
              <a:rPr kumimoji="1" lang="ja-JP" altLang="en-US" sz="2000" b="1" dirty="0"/>
              <a:t>格納フォルダ</a:t>
            </a:r>
            <a:endParaRPr kumimoji="1" lang="en-US" altLang="ja-JP" sz="2000" b="1" dirty="0"/>
          </a:p>
          <a:p>
            <a:pPr marL="0" indent="0">
              <a:lnSpc>
                <a:spcPct val="150000"/>
              </a:lnSpc>
              <a:buNone/>
            </a:pPr>
            <a:r>
              <a:rPr lang="en-US" altLang="ja-JP" sz="2400" dirty="0"/>
              <a:t>                          </a:t>
            </a:r>
            <a:r>
              <a:rPr lang="ja-JP" altLang="en-US" sz="2400" dirty="0"/>
              <a:t>　　</a:t>
            </a:r>
            <a:r>
              <a:rPr lang="en-US" altLang="ja-JP" sz="2400" dirty="0"/>
              <a:t>/</a:t>
            </a:r>
            <a:r>
              <a:rPr lang="ja-JP" altLang="en-US" sz="2400" dirty="0"/>
              <a:t>　　</a:t>
            </a:r>
            <a:r>
              <a:rPr lang="en-US" altLang="ja-JP" sz="2400" dirty="0" err="1"/>
              <a:t>js</a:t>
            </a:r>
            <a:r>
              <a:rPr lang="ja-JP" altLang="en-US" sz="2400" dirty="0"/>
              <a:t>　　　　　　　</a:t>
            </a:r>
            <a:r>
              <a:rPr lang="en-US" altLang="ja-JP" sz="2400" dirty="0"/>
              <a:t>/</a:t>
            </a:r>
            <a:r>
              <a:rPr lang="ja-JP" altLang="en-US" sz="2400" dirty="0"/>
              <a:t>　</a:t>
            </a:r>
            <a:r>
              <a:rPr lang="en-US" altLang="ja-JP" sz="2000" b="1" dirty="0"/>
              <a:t>Java Script </a:t>
            </a:r>
            <a:r>
              <a:rPr lang="ja-JP" altLang="en-US" sz="2000" b="1" dirty="0"/>
              <a:t>格納フォルダ</a:t>
            </a:r>
            <a:endParaRPr lang="en-US" altLang="ja-JP" sz="2000" b="1" dirty="0"/>
          </a:p>
          <a:p>
            <a:pPr marL="0" indent="0">
              <a:lnSpc>
                <a:spcPct val="150000"/>
              </a:lnSpc>
              <a:buNone/>
            </a:pPr>
            <a:r>
              <a:rPr kumimoji="1" lang="ja-JP" altLang="en-US" sz="2400" dirty="0"/>
              <a:t>                          　　</a:t>
            </a:r>
            <a:r>
              <a:rPr kumimoji="1" lang="en-US" altLang="ja-JP" sz="2400" dirty="0"/>
              <a:t>/</a:t>
            </a:r>
            <a:r>
              <a:rPr kumimoji="1" lang="ja-JP" altLang="en-US" sz="2400" dirty="0"/>
              <a:t>　　</a:t>
            </a:r>
            <a:r>
              <a:rPr kumimoji="1" lang="en-US" altLang="ja-JP" sz="2400" dirty="0"/>
              <a:t>index.html</a:t>
            </a:r>
            <a:r>
              <a:rPr kumimoji="1" lang="ja-JP" altLang="en-US" sz="2400" dirty="0"/>
              <a:t>　　　 </a:t>
            </a:r>
            <a:r>
              <a:rPr kumimoji="1" lang="en-US" altLang="ja-JP" sz="2400" dirty="0"/>
              <a:t>/</a:t>
            </a:r>
            <a:r>
              <a:rPr kumimoji="1" lang="ja-JP" altLang="en-US" sz="2400" dirty="0"/>
              <a:t>　</a:t>
            </a:r>
            <a:r>
              <a:rPr kumimoji="1" lang="ja-JP" altLang="en-US" sz="2000" b="1" dirty="0"/>
              <a:t>トップページ</a:t>
            </a:r>
          </a:p>
        </p:txBody>
      </p:sp>
      <p:sp>
        <p:nvSpPr>
          <p:cNvPr id="4" name="フローチャート: カード 3">
            <a:extLst>
              <a:ext uri="{FF2B5EF4-FFF2-40B4-BE49-F238E27FC236}">
                <a16:creationId xmlns:a16="http://schemas.microsoft.com/office/drawing/2014/main" id="{161F4A9F-7B5C-4229-B013-2FEF2E3C5A9E}"/>
              </a:ext>
            </a:extLst>
          </p:cNvPr>
          <p:cNvSpPr/>
          <p:nvPr/>
        </p:nvSpPr>
        <p:spPr>
          <a:xfrm>
            <a:off x="1352551" y="1439690"/>
            <a:ext cx="495300" cy="371475"/>
          </a:xfrm>
          <a:prstGeom prst="flowChartPunchedCard">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フローチャート: カード 4">
            <a:extLst>
              <a:ext uri="{FF2B5EF4-FFF2-40B4-BE49-F238E27FC236}">
                <a16:creationId xmlns:a16="http://schemas.microsoft.com/office/drawing/2014/main" id="{8BC4B6D4-8870-4C01-9629-52AD069EFF6F}"/>
              </a:ext>
            </a:extLst>
          </p:cNvPr>
          <p:cNvSpPr/>
          <p:nvPr/>
        </p:nvSpPr>
        <p:spPr>
          <a:xfrm>
            <a:off x="3771901" y="1439689"/>
            <a:ext cx="495300" cy="371475"/>
          </a:xfrm>
          <a:prstGeom prst="flowChartPunchedCar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 name="フローチャート: カード 5">
            <a:extLst>
              <a:ext uri="{FF2B5EF4-FFF2-40B4-BE49-F238E27FC236}">
                <a16:creationId xmlns:a16="http://schemas.microsoft.com/office/drawing/2014/main" id="{79355BE0-90B4-4CDA-A7A7-F857B6C0DAF2}"/>
              </a:ext>
            </a:extLst>
          </p:cNvPr>
          <p:cNvSpPr/>
          <p:nvPr/>
        </p:nvSpPr>
        <p:spPr>
          <a:xfrm>
            <a:off x="3758831" y="2735301"/>
            <a:ext cx="495300" cy="371475"/>
          </a:xfrm>
          <a:prstGeom prst="flowChartPunchedCard">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フローチャート: カード 6">
            <a:extLst>
              <a:ext uri="{FF2B5EF4-FFF2-40B4-BE49-F238E27FC236}">
                <a16:creationId xmlns:a16="http://schemas.microsoft.com/office/drawing/2014/main" id="{93A7FA6D-DCB5-4982-9D53-48B6831FCCF0}"/>
              </a:ext>
            </a:extLst>
          </p:cNvPr>
          <p:cNvSpPr/>
          <p:nvPr/>
        </p:nvSpPr>
        <p:spPr>
          <a:xfrm>
            <a:off x="3765366" y="4115137"/>
            <a:ext cx="495300" cy="371475"/>
          </a:xfrm>
          <a:prstGeom prst="flowChartPunchedCard">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フローチャート: カード 7">
            <a:extLst>
              <a:ext uri="{FF2B5EF4-FFF2-40B4-BE49-F238E27FC236}">
                <a16:creationId xmlns:a16="http://schemas.microsoft.com/office/drawing/2014/main" id="{F9CA27A9-1B72-4689-98FC-26F434CBD774}"/>
              </a:ext>
            </a:extLst>
          </p:cNvPr>
          <p:cNvSpPr/>
          <p:nvPr/>
        </p:nvSpPr>
        <p:spPr>
          <a:xfrm>
            <a:off x="3771901" y="2088487"/>
            <a:ext cx="495300" cy="371475"/>
          </a:xfrm>
          <a:prstGeom prst="flowChartPunchedCard">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フローチャート: カード 8">
            <a:extLst>
              <a:ext uri="{FF2B5EF4-FFF2-40B4-BE49-F238E27FC236}">
                <a16:creationId xmlns:a16="http://schemas.microsoft.com/office/drawing/2014/main" id="{63582784-7D30-46F5-80A0-2CA32F206F03}"/>
              </a:ext>
            </a:extLst>
          </p:cNvPr>
          <p:cNvSpPr/>
          <p:nvPr/>
        </p:nvSpPr>
        <p:spPr>
          <a:xfrm>
            <a:off x="3758831" y="5446905"/>
            <a:ext cx="495300" cy="371475"/>
          </a:xfrm>
          <a:prstGeom prst="flowChartPunchedCard">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 name="フローチャート: カード 9">
            <a:extLst>
              <a:ext uri="{FF2B5EF4-FFF2-40B4-BE49-F238E27FC236}">
                <a16:creationId xmlns:a16="http://schemas.microsoft.com/office/drawing/2014/main" id="{10B2C9FE-E6AA-45C1-B4B0-B7EBF35BFA9C}"/>
              </a:ext>
            </a:extLst>
          </p:cNvPr>
          <p:cNvSpPr/>
          <p:nvPr/>
        </p:nvSpPr>
        <p:spPr>
          <a:xfrm>
            <a:off x="3758831" y="4763335"/>
            <a:ext cx="495300" cy="371475"/>
          </a:xfrm>
          <a:prstGeom prst="flowChartPunchedCard">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動作設定ボタン: ドキュメント 10">
            <a:hlinkClick r:id="" action="ppaction://noaction" highlightClick="1"/>
            <a:extLst>
              <a:ext uri="{FF2B5EF4-FFF2-40B4-BE49-F238E27FC236}">
                <a16:creationId xmlns:a16="http://schemas.microsoft.com/office/drawing/2014/main" id="{E7D8656E-7780-4CCA-B4DF-FD31892AC3A4}"/>
              </a:ext>
            </a:extLst>
          </p:cNvPr>
          <p:cNvSpPr/>
          <p:nvPr/>
        </p:nvSpPr>
        <p:spPr>
          <a:xfrm>
            <a:off x="3771901" y="6141787"/>
            <a:ext cx="482230" cy="442255"/>
          </a:xfrm>
          <a:prstGeom prst="actionButton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動作設定ボタン: ドキュメント 12">
            <a:hlinkClick r:id="" action="ppaction://noaction" highlightClick="1"/>
            <a:extLst>
              <a:ext uri="{FF2B5EF4-FFF2-40B4-BE49-F238E27FC236}">
                <a16:creationId xmlns:a16="http://schemas.microsoft.com/office/drawing/2014/main" id="{02E0A852-44B4-4DAE-B9F4-0B7C01B72891}"/>
              </a:ext>
            </a:extLst>
          </p:cNvPr>
          <p:cNvSpPr/>
          <p:nvPr/>
        </p:nvSpPr>
        <p:spPr>
          <a:xfrm>
            <a:off x="6790108" y="1374154"/>
            <a:ext cx="482230" cy="442255"/>
          </a:xfrm>
          <a:prstGeom prst="actionButtonDocumen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4" name="動作設定ボタン: ドキュメント 13">
            <a:hlinkClick r:id="" action="ppaction://noaction" highlightClick="1"/>
            <a:extLst>
              <a:ext uri="{FF2B5EF4-FFF2-40B4-BE49-F238E27FC236}">
                <a16:creationId xmlns:a16="http://schemas.microsoft.com/office/drawing/2014/main" id="{C3DEF91A-3ABD-41BE-A72F-30A598384F92}"/>
              </a:ext>
            </a:extLst>
          </p:cNvPr>
          <p:cNvSpPr/>
          <p:nvPr/>
        </p:nvSpPr>
        <p:spPr>
          <a:xfrm>
            <a:off x="6790108" y="2086503"/>
            <a:ext cx="482230" cy="437010"/>
          </a:xfrm>
          <a:prstGeom prst="actionButtonDocumen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5" name="動作設定ボタン: ドキュメント 14">
            <a:hlinkClick r:id="" action="ppaction://noaction" highlightClick="1"/>
            <a:extLst>
              <a:ext uri="{FF2B5EF4-FFF2-40B4-BE49-F238E27FC236}">
                <a16:creationId xmlns:a16="http://schemas.microsoft.com/office/drawing/2014/main" id="{2009B6BF-D26D-4C1D-BCBF-56300639A5BF}"/>
              </a:ext>
            </a:extLst>
          </p:cNvPr>
          <p:cNvSpPr/>
          <p:nvPr/>
        </p:nvSpPr>
        <p:spPr>
          <a:xfrm>
            <a:off x="6790108" y="2767076"/>
            <a:ext cx="482230" cy="437010"/>
          </a:xfrm>
          <a:prstGeom prst="actionButtonDocumen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フローチャート: カード 16">
            <a:extLst>
              <a:ext uri="{FF2B5EF4-FFF2-40B4-BE49-F238E27FC236}">
                <a16:creationId xmlns:a16="http://schemas.microsoft.com/office/drawing/2014/main" id="{5F393519-BA5E-4D14-BDE8-807AB2F4BFB7}"/>
              </a:ext>
            </a:extLst>
          </p:cNvPr>
          <p:cNvSpPr/>
          <p:nvPr/>
        </p:nvSpPr>
        <p:spPr>
          <a:xfrm>
            <a:off x="3771901" y="3431567"/>
            <a:ext cx="495300" cy="371475"/>
          </a:xfrm>
          <a:prstGeom prst="flowChartPunchedCard">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 name="動作設定ボタン: ドキュメント 17">
            <a:hlinkClick r:id="" action="ppaction://noaction" highlightClick="1"/>
            <a:extLst>
              <a:ext uri="{FF2B5EF4-FFF2-40B4-BE49-F238E27FC236}">
                <a16:creationId xmlns:a16="http://schemas.microsoft.com/office/drawing/2014/main" id="{7C1ABF1F-0E3B-4307-B620-07E8661BD5F5}"/>
              </a:ext>
            </a:extLst>
          </p:cNvPr>
          <p:cNvSpPr/>
          <p:nvPr/>
        </p:nvSpPr>
        <p:spPr>
          <a:xfrm>
            <a:off x="6790108" y="3447650"/>
            <a:ext cx="482230" cy="437010"/>
          </a:xfrm>
          <a:prstGeom prst="actionButton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00714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C64C75-BC22-4355-8621-84F09D431109}"/>
              </a:ext>
            </a:extLst>
          </p:cNvPr>
          <p:cNvSpPr>
            <a:spLocks noGrp="1"/>
          </p:cNvSpPr>
          <p:nvPr>
            <p:ph type="title"/>
          </p:nvPr>
        </p:nvSpPr>
        <p:spPr>
          <a:xfrm>
            <a:off x="838200" y="528824"/>
            <a:ext cx="10515600" cy="677291"/>
          </a:xfrm>
        </p:spPr>
        <p:txBody>
          <a:bodyPr>
            <a:normAutofit/>
          </a:bodyPr>
          <a:lstStyle/>
          <a:p>
            <a:r>
              <a:rPr lang="en-US" altLang="ja-JP" sz="3200" b="1" u="sng" dirty="0">
                <a:effectLst>
                  <a:outerShdw blurRad="38100" dist="38100" dir="2700000" algn="tl">
                    <a:srgbClr val="000000">
                      <a:alpha val="43137"/>
                    </a:srgbClr>
                  </a:outerShdw>
                </a:effectLst>
                <a:latin typeface="+mn-ea"/>
                <a:ea typeface="+mn-ea"/>
              </a:rPr>
              <a:t>11</a:t>
            </a:r>
            <a:r>
              <a:rPr lang="ja-JP" altLang="en-US" sz="3200" b="1" u="sng" dirty="0">
                <a:effectLst>
                  <a:outerShdw blurRad="38100" dist="38100" dir="2700000" algn="tl">
                    <a:srgbClr val="000000">
                      <a:alpha val="43137"/>
                    </a:srgbClr>
                  </a:outerShdw>
                </a:effectLst>
                <a:latin typeface="+mn-ea"/>
                <a:ea typeface="+mn-ea"/>
              </a:rPr>
              <a:t>．スケジュール</a:t>
            </a:r>
            <a:endParaRPr kumimoji="1" lang="ja-JP" altLang="en-US" sz="3200" b="1" u="sng" dirty="0">
              <a:effectLst>
                <a:outerShdw blurRad="38100" dist="38100" dir="2700000" algn="tl">
                  <a:srgbClr val="000000">
                    <a:alpha val="43137"/>
                  </a:srgbClr>
                </a:outerShdw>
              </a:effectLst>
              <a:latin typeface="+mn-ea"/>
              <a:ea typeface="+mn-ea"/>
            </a:endParaRPr>
          </a:p>
        </p:txBody>
      </p:sp>
      <p:graphicFrame>
        <p:nvGraphicFramePr>
          <p:cNvPr id="9" name="表 9">
            <a:extLst>
              <a:ext uri="{FF2B5EF4-FFF2-40B4-BE49-F238E27FC236}">
                <a16:creationId xmlns:a16="http://schemas.microsoft.com/office/drawing/2014/main" id="{7D5CE965-50F0-4E72-AA6A-42ED4419E393}"/>
              </a:ext>
            </a:extLst>
          </p:cNvPr>
          <p:cNvGraphicFramePr>
            <a:graphicFrameLocks noGrp="1"/>
          </p:cNvGraphicFramePr>
          <p:nvPr>
            <p:ph idx="1"/>
            <p:extLst>
              <p:ext uri="{D42A27DB-BD31-4B8C-83A1-F6EECF244321}">
                <p14:modId xmlns:p14="http://schemas.microsoft.com/office/powerpoint/2010/main" val="3828553769"/>
              </p:ext>
            </p:extLst>
          </p:nvPr>
        </p:nvGraphicFramePr>
        <p:xfrm>
          <a:off x="960119" y="2684340"/>
          <a:ext cx="9784081" cy="3134074"/>
        </p:xfrm>
        <a:graphic>
          <a:graphicData uri="http://schemas.openxmlformats.org/drawingml/2006/table">
            <a:tbl>
              <a:tblPr firstRow="1" bandRow="1">
                <a:tableStyleId>{5C22544A-7EE6-4342-B048-85BDC9FD1C3A}</a:tableStyleId>
              </a:tblPr>
              <a:tblGrid>
                <a:gridCol w="978980">
                  <a:extLst>
                    <a:ext uri="{9D8B030D-6E8A-4147-A177-3AD203B41FA5}">
                      <a16:colId xmlns:a16="http://schemas.microsoft.com/office/drawing/2014/main" val="3744799226"/>
                    </a:ext>
                  </a:extLst>
                </a:gridCol>
                <a:gridCol w="977837">
                  <a:extLst>
                    <a:ext uri="{9D8B030D-6E8A-4147-A177-3AD203B41FA5}">
                      <a16:colId xmlns:a16="http://schemas.microsoft.com/office/drawing/2014/main" val="4085021666"/>
                    </a:ext>
                  </a:extLst>
                </a:gridCol>
                <a:gridCol w="978408">
                  <a:extLst>
                    <a:ext uri="{9D8B030D-6E8A-4147-A177-3AD203B41FA5}">
                      <a16:colId xmlns:a16="http://schemas.microsoft.com/office/drawing/2014/main" val="3936828097"/>
                    </a:ext>
                  </a:extLst>
                </a:gridCol>
                <a:gridCol w="978408">
                  <a:extLst>
                    <a:ext uri="{9D8B030D-6E8A-4147-A177-3AD203B41FA5}">
                      <a16:colId xmlns:a16="http://schemas.microsoft.com/office/drawing/2014/main" val="2980165405"/>
                    </a:ext>
                  </a:extLst>
                </a:gridCol>
                <a:gridCol w="978408">
                  <a:extLst>
                    <a:ext uri="{9D8B030D-6E8A-4147-A177-3AD203B41FA5}">
                      <a16:colId xmlns:a16="http://schemas.microsoft.com/office/drawing/2014/main" val="3990243341"/>
                    </a:ext>
                  </a:extLst>
                </a:gridCol>
                <a:gridCol w="948690">
                  <a:extLst>
                    <a:ext uri="{9D8B030D-6E8A-4147-A177-3AD203B41FA5}">
                      <a16:colId xmlns:a16="http://schemas.microsoft.com/office/drawing/2014/main" val="2299895681"/>
                    </a:ext>
                  </a:extLst>
                </a:gridCol>
                <a:gridCol w="1008126">
                  <a:extLst>
                    <a:ext uri="{9D8B030D-6E8A-4147-A177-3AD203B41FA5}">
                      <a16:colId xmlns:a16="http://schemas.microsoft.com/office/drawing/2014/main" val="1027336011"/>
                    </a:ext>
                  </a:extLst>
                </a:gridCol>
                <a:gridCol w="978408">
                  <a:extLst>
                    <a:ext uri="{9D8B030D-6E8A-4147-A177-3AD203B41FA5}">
                      <a16:colId xmlns:a16="http://schemas.microsoft.com/office/drawing/2014/main" val="4151711299"/>
                    </a:ext>
                  </a:extLst>
                </a:gridCol>
                <a:gridCol w="978408">
                  <a:extLst>
                    <a:ext uri="{9D8B030D-6E8A-4147-A177-3AD203B41FA5}">
                      <a16:colId xmlns:a16="http://schemas.microsoft.com/office/drawing/2014/main" val="429700140"/>
                    </a:ext>
                  </a:extLst>
                </a:gridCol>
                <a:gridCol w="978408">
                  <a:extLst>
                    <a:ext uri="{9D8B030D-6E8A-4147-A177-3AD203B41FA5}">
                      <a16:colId xmlns:a16="http://schemas.microsoft.com/office/drawing/2014/main" val="3983727174"/>
                    </a:ext>
                  </a:extLst>
                </a:gridCol>
              </a:tblGrid>
              <a:tr h="728837">
                <a:tc>
                  <a:txBody>
                    <a:bodyPr/>
                    <a:lstStyle/>
                    <a:p>
                      <a:pPr algn="ctr"/>
                      <a:r>
                        <a:rPr kumimoji="1" lang="ja-JP" altLang="en-US" sz="1400" b="1" dirty="0">
                          <a:solidFill>
                            <a:schemeClr val="bg1"/>
                          </a:solidFill>
                        </a:rPr>
                        <a:t>デザイン</a:t>
                      </a:r>
                      <a:endParaRPr kumimoji="1" lang="en-US" altLang="ja-JP" sz="1400" b="1" dirty="0">
                        <a:solidFill>
                          <a:schemeClr val="bg1"/>
                        </a:solidFill>
                      </a:endParaRPr>
                    </a:p>
                    <a:p>
                      <a:pPr algn="ctr"/>
                      <a:r>
                        <a:rPr kumimoji="1" lang="ja-JP" altLang="en-US" sz="1400" b="1" dirty="0">
                          <a:solidFill>
                            <a:schemeClr val="bg1"/>
                          </a:solidFill>
                        </a:rPr>
                        <a:t>準備</a:t>
                      </a:r>
                    </a:p>
                    <a:p>
                      <a:pPr algn="ctr"/>
                      <a:endParaRPr kumimoji="1" lang="ja-JP" altLang="en-US" sz="14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8585010"/>
                  </a:ext>
                </a:extLst>
              </a:tr>
              <a:tr h="7288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rPr>
                        <a:t>HTML</a:t>
                      </a:r>
                      <a:r>
                        <a:rPr kumimoji="1" lang="ja-JP" altLang="en-US" sz="1400" b="1" dirty="0">
                          <a:solidFill>
                            <a:schemeClr val="bg1"/>
                          </a:solidFill>
                        </a:rPr>
                        <a:t>・</a:t>
                      </a:r>
                      <a:r>
                        <a:rPr kumimoji="1" lang="en-US" altLang="ja-JP" sz="1400" b="1" dirty="0">
                          <a:solidFill>
                            <a:schemeClr val="bg1"/>
                          </a:solidFill>
                        </a:rPr>
                        <a:t>CSS</a:t>
                      </a:r>
                      <a:r>
                        <a:rPr kumimoji="1" lang="ja-JP" altLang="en-US" sz="1400" b="1" dirty="0">
                          <a:solidFill>
                            <a:schemeClr val="bg1"/>
                          </a:solidFill>
                        </a:rPr>
                        <a:t>・</a:t>
                      </a:r>
                      <a:endParaRPr kumimoji="1" lang="en-US" altLang="ja-JP" sz="1400" b="1" dirty="0">
                        <a:solidFill>
                          <a:schemeClr val="bg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rPr>
                        <a:t>Java</a:t>
                      </a:r>
                      <a:r>
                        <a:rPr kumimoji="1" lang="ja-JP" altLang="en-US" sz="1400" b="1" dirty="0">
                          <a:solidFill>
                            <a:schemeClr val="bg1"/>
                          </a:solidFill>
                        </a:rPr>
                        <a:t> </a:t>
                      </a:r>
                      <a:r>
                        <a:rPr kumimoji="1" lang="en-US" altLang="ja-JP" sz="1400" b="1" dirty="0">
                          <a:solidFill>
                            <a:schemeClr val="bg1"/>
                          </a:solidFill>
                        </a:rPr>
                        <a:t>script</a:t>
                      </a:r>
                      <a:endParaRPr kumimoji="1" lang="ja-JP" altLang="en-US" sz="1400" b="1" dirty="0">
                        <a:solidFill>
                          <a:schemeClr val="bg1"/>
                        </a:solidFill>
                      </a:endParaRPr>
                    </a:p>
                    <a:p>
                      <a:pPr algn="ctr"/>
                      <a:endParaRPr kumimoji="1" lang="ja-JP" altLang="en-US" sz="14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34299734"/>
                  </a:ext>
                </a:extLst>
              </a:tr>
              <a:tr h="7288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bg1"/>
                          </a:solidFill>
                        </a:rPr>
                        <a:t>(jQuery)</a:t>
                      </a:r>
                      <a:endParaRPr kumimoji="1" lang="ja-JP" altLang="en-US" sz="1400" b="1" dirty="0">
                        <a:solidFill>
                          <a:schemeClr val="bg1"/>
                        </a:solidFill>
                      </a:endParaRPr>
                    </a:p>
                    <a:p>
                      <a:pPr algn="ctr"/>
                      <a:endParaRPr kumimoji="1" lang="ja-JP" altLang="en-US" sz="14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8406271"/>
                  </a:ext>
                </a:extLst>
              </a:tr>
              <a:tr h="7288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chemeClr val="bg1"/>
                          </a:solidFill>
                        </a:rPr>
                        <a:t>確認</a:t>
                      </a:r>
                    </a:p>
                    <a:p>
                      <a:pPr algn="ctr"/>
                      <a:endParaRPr kumimoji="1" lang="ja-JP" altLang="en-US" sz="14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16050053"/>
                  </a:ext>
                </a:extLst>
              </a:tr>
            </a:tbl>
          </a:graphicData>
        </a:graphic>
      </p:graphicFrame>
      <p:sp>
        <p:nvSpPr>
          <p:cNvPr id="11" name="テキスト ボックス 10">
            <a:extLst>
              <a:ext uri="{FF2B5EF4-FFF2-40B4-BE49-F238E27FC236}">
                <a16:creationId xmlns:a16="http://schemas.microsoft.com/office/drawing/2014/main" id="{11B778E8-B413-45E4-BEC0-5240CF2AA435}"/>
              </a:ext>
            </a:extLst>
          </p:cNvPr>
          <p:cNvSpPr txBox="1"/>
          <p:nvPr/>
        </p:nvSpPr>
        <p:spPr>
          <a:xfrm rot="10800000" flipV="1">
            <a:off x="2660331" y="2313267"/>
            <a:ext cx="709254" cy="369332"/>
          </a:xfrm>
          <a:prstGeom prst="rect">
            <a:avLst/>
          </a:prstGeom>
          <a:noFill/>
        </p:spPr>
        <p:txBody>
          <a:bodyPr wrap="square" rtlCol="0">
            <a:spAutoFit/>
          </a:bodyPr>
          <a:lstStyle/>
          <a:p>
            <a:r>
              <a:rPr kumimoji="1" lang="en-US" altLang="ja-JP" dirty="0"/>
              <a:t>3/13</a:t>
            </a:r>
            <a:endParaRPr kumimoji="1" lang="ja-JP" altLang="en-US" dirty="0"/>
          </a:p>
        </p:txBody>
      </p:sp>
      <p:sp>
        <p:nvSpPr>
          <p:cNvPr id="12" name="テキスト ボックス 11">
            <a:extLst>
              <a:ext uri="{FF2B5EF4-FFF2-40B4-BE49-F238E27FC236}">
                <a16:creationId xmlns:a16="http://schemas.microsoft.com/office/drawing/2014/main" id="{2451FFA2-46E5-4D79-8F0C-5416941BAB32}"/>
              </a:ext>
            </a:extLst>
          </p:cNvPr>
          <p:cNvSpPr txBox="1"/>
          <p:nvPr/>
        </p:nvSpPr>
        <p:spPr>
          <a:xfrm>
            <a:off x="3640023" y="2313267"/>
            <a:ext cx="709254" cy="369332"/>
          </a:xfrm>
          <a:prstGeom prst="rect">
            <a:avLst/>
          </a:prstGeom>
          <a:noFill/>
        </p:spPr>
        <p:txBody>
          <a:bodyPr wrap="square" rtlCol="0">
            <a:spAutoFit/>
          </a:bodyPr>
          <a:lstStyle/>
          <a:p>
            <a:r>
              <a:rPr kumimoji="1" lang="en-US" altLang="ja-JP" dirty="0"/>
              <a:t>3</a:t>
            </a:r>
            <a:r>
              <a:rPr lang="en-US" altLang="ja-JP" dirty="0"/>
              <a:t>/</a:t>
            </a:r>
            <a:r>
              <a:rPr kumimoji="1" lang="en-US" altLang="ja-JP" dirty="0"/>
              <a:t>20</a:t>
            </a:r>
            <a:endParaRPr kumimoji="1" lang="ja-JP" altLang="en-US" dirty="0"/>
          </a:p>
        </p:txBody>
      </p:sp>
      <p:sp>
        <p:nvSpPr>
          <p:cNvPr id="13" name="テキスト ボックス 12">
            <a:extLst>
              <a:ext uri="{FF2B5EF4-FFF2-40B4-BE49-F238E27FC236}">
                <a16:creationId xmlns:a16="http://schemas.microsoft.com/office/drawing/2014/main" id="{E95211FD-911F-451B-83A4-AF608512F6CD}"/>
              </a:ext>
            </a:extLst>
          </p:cNvPr>
          <p:cNvSpPr txBox="1"/>
          <p:nvPr/>
        </p:nvSpPr>
        <p:spPr>
          <a:xfrm>
            <a:off x="4619715" y="2297617"/>
            <a:ext cx="709254" cy="369332"/>
          </a:xfrm>
          <a:prstGeom prst="rect">
            <a:avLst/>
          </a:prstGeom>
          <a:noFill/>
        </p:spPr>
        <p:txBody>
          <a:bodyPr wrap="square" rtlCol="0">
            <a:spAutoFit/>
          </a:bodyPr>
          <a:lstStyle/>
          <a:p>
            <a:r>
              <a:rPr kumimoji="1" lang="en-US" altLang="ja-JP" dirty="0"/>
              <a:t>3/27</a:t>
            </a:r>
            <a:endParaRPr kumimoji="1" lang="ja-JP" altLang="en-US" dirty="0"/>
          </a:p>
        </p:txBody>
      </p:sp>
      <p:sp>
        <p:nvSpPr>
          <p:cNvPr id="14" name="テキスト ボックス 13">
            <a:extLst>
              <a:ext uri="{FF2B5EF4-FFF2-40B4-BE49-F238E27FC236}">
                <a16:creationId xmlns:a16="http://schemas.microsoft.com/office/drawing/2014/main" id="{84BF9889-F4E0-41E6-82DC-EACCD470A796}"/>
              </a:ext>
            </a:extLst>
          </p:cNvPr>
          <p:cNvSpPr txBox="1"/>
          <p:nvPr/>
        </p:nvSpPr>
        <p:spPr>
          <a:xfrm>
            <a:off x="5606926" y="2300518"/>
            <a:ext cx="640080" cy="369332"/>
          </a:xfrm>
          <a:prstGeom prst="rect">
            <a:avLst/>
          </a:prstGeom>
          <a:noFill/>
        </p:spPr>
        <p:txBody>
          <a:bodyPr wrap="square" rtlCol="0">
            <a:spAutoFit/>
          </a:bodyPr>
          <a:lstStyle/>
          <a:p>
            <a:r>
              <a:rPr kumimoji="1" lang="en-US" altLang="ja-JP" dirty="0"/>
              <a:t>4/3</a:t>
            </a:r>
            <a:endParaRPr kumimoji="1" lang="ja-JP" altLang="en-US" dirty="0"/>
          </a:p>
        </p:txBody>
      </p:sp>
      <p:sp>
        <p:nvSpPr>
          <p:cNvPr id="15" name="テキスト ボックス 14">
            <a:extLst>
              <a:ext uri="{FF2B5EF4-FFF2-40B4-BE49-F238E27FC236}">
                <a16:creationId xmlns:a16="http://schemas.microsoft.com/office/drawing/2014/main" id="{F12A3907-58C0-42AF-8A3E-BBAB96659919}"/>
              </a:ext>
            </a:extLst>
          </p:cNvPr>
          <p:cNvSpPr txBox="1"/>
          <p:nvPr/>
        </p:nvSpPr>
        <p:spPr>
          <a:xfrm>
            <a:off x="6524963" y="2306624"/>
            <a:ext cx="723152" cy="369332"/>
          </a:xfrm>
          <a:prstGeom prst="rect">
            <a:avLst/>
          </a:prstGeom>
          <a:noFill/>
        </p:spPr>
        <p:txBody>
          <a:bodyPr wrap="square" rtlCol="0">
            <a:spAutoFit/>
          </a:bodyPr>
          <a:lstStyle/>
          <a:p>
            <a:r>
              <a:rPr kumimoji="1" lang="en-US" altLang="ja-JP" dirty="0"/>
              <a:t>4/10</a:t>
            </a:r>
            <a:endParaRPr kumimoji="1" lang="ja-JP" altLang="en-US" dirty="0"/>
          </a:p>
        </p:txBody>
      </p:sp>
      <p:sp>
        <p:nvSpPr>
          <p:cNvPr id="16" name="テキスト ボックス 15">
            <a:extLst>
              <a:ext uri="{FF2B5EF4-FFF2-40B4-BE49-F238E27FC236}">
                <a16:creationId xmlns:a16="http://schemas.microsoft.com/office/drawing/2014/main" id="{ED807CBA-EF48-4C00-A0C4-B3C2052B9B96}"/>
              </a:ext>
            </a:extLst>
          </p:cNvPr>
          <p:cNvSpPr txBox="1"/>
          <p:nvPr/>
        </p:nvSpPr>
        <p:spPr>
          <a:xfrm>
            <a:off x="7515859" y="2311061"/>
            <a:ext cx="723152" cy="366653"/>
          </a:xfrm>
          <a:prstGeom prst="rect">
            <a:avLst/>
          </a:prstGeom>
          <a:noFill/>
        </p:spPr>
        <p:txBody>
          <a:bodyPr wrap="square" rtlCol="0">
            <a:spAutoFit/>
          </a:bodyPr>
          <a:lstStyle/>
          <a:p>
            <a:r>
              <a:rPr kumimoji="1" lang="en-US" altLang="ja-JP" dirty="0"/>
              <a:t>4/17</a:t>
            </a:r>
            <a:endParaRPr kumimoji="1" lang="ja-JP" altLang="en-US" dirty="0"/>
          </a:p>
        </p:txBody>
      </p:sp>
      <p:sp>
        <p:nvSpPr>
          <p:cNvPr id="17" name="テキスト ボックス 16">
            <a:extLst>
              <a:ext uri="{FF2B5EF4-FFF2-40B4-BE49-F238E27FC236}">
                <a16:creationId xmlns:a16="http://schemas.microsoft.com/office/drawing/2014/main" id="{2B0F8247-106E-44FF-88AC-ABEC29BF3CE7}"/>
              </a:ext>
            </a:extLst>
          </p:cNvPr>
          <p:cNvSpPr txBox="1"/>
          <p:nvPr/>
        </p:nvSpPr>
        <p:spPr>
          <a:xfrm>
            <a:off x="8444109" y="2297617"/>
            <a:ext cx="723152" cy="369332"/>
          </a:xfrm>
          <a:prstGeom prst="rect">
            <a:avLst/>
          </a:prstGeom>
          <a:noFill/>
        </p:spPr>
        <p:txBody>
          <a:bodyPr wrap="square" rtlCol="0">
            <a:spAutoFit/>
          </a:bodyPr>
          <a:lstStyle/>
          <a:p>
            <a:r>
              <a:rPr kumimoji="1" lang="en-US" altLang="ja-JP" dirty="0"/>
              <a:t>4/24</a:t>
            </a:r>
            <a:endParaRPr kumimoji="1" lang="ja-JP" altLang="en-US" dirty="0"/>
          </a:p>
        </p:txBody>
      </p:sp>
      <p:sp>
        <p:nvSpPr>
          <p:cNvPr id="18" name="テキスト ボックス 17">
            <a:extLst>
              <a:ext uri="{FF2B5EF4-FFF2-40B4-BE49-F238E27FC236}">
                <a16:creationId xmlns:a16="http://schemas.microsoft.com/office/drawing/2014/main" id="{BD82444C-48D0-4CFF-A36F-9A07AF381B08}"/>
              </a:ext>
            </a:extLst>
          </p:cNvPr>
          <p:cNvSpPr txBox="1"/>
          <p:nvPr/>
        </p:nvSpPr>
        <p:spPr>
          <a:xfrm>
            <a:off x="9507864" y="2315564"/>
            <a:ext cx="557784" cy="369332"/>
          </a:xfrm>
          <a:prstGeom prst="rect">
            <a:avLst/>
          </a:prstGeom>
          <a:noFill/>
        </p:spPr>
        <p:txBody>
          <a:bodyPr wrap="square" rtlCol="0">
            <a:spAutoFit/>
          </a:bodyPr>
          <a:lstStyle/>
          <a:p>
            <a:r>
              <a:rPr kumimoji="1" lang="en-US" altLang="ja-JP" dirty="0"/>
              <a:t>5/1</a:t>
            </a:r>
            <a:endParaRPr kumimoji="1" lang="ja-JP" altLang="en-US" dirty="0"/>
          </a:p>
        </p:txBody>
      </p:sp>
      <p:sp>
        <p:nvSpPr>
          <p:cNvPr id="3" name="テキスト ボックス 2">
            <a:extLst>
              <a:ext uri="{FF2B5EF4-FFF2-40B4-BE49-F238E27FC236}">
                <a16:creationId xmlns:a16="http://schemas.microsoft.com/office/drawing/2014/main" id="{2934197B-EB8E-42D9-976E-E31ECBA72D3A}"/>
              </a:ext>
            </a:extLst>
          </p:cNvPr>
          <p:cNvSpPr txBox="1"/>
          <p:nvPr/>
        </p:nvSpPr>
        <p:spPr>
          <a:xfrm>
            <a:off x="1659425" y="2313267"/>
            <a:ext cx="561975" cy="369332"/>
          </a:xfrm>
          <a:prstGeom prst="rect">
            <a:avLst/>
          </a:prstGeom>
          <a:noFill/>
        </p:spPr>
        <p:txBody>
          <a:bodyPr wrap="square" rtlCol="0">
            <a:spAutoFit/>
          </a:bodyPr>
          <a:lstStyle/>
          <a:p>
            <a:r>
              <a:rPr kumimoji="1" lang="en-US" altLang="ja-JP" dirty="0"/>
              <a:t>3/8</a:t>
            </a:r>
            <a:endParaRPr kumimoji="1" lang="ja-JP" altLang="en-US" dirty="0"/>
          </a:p>
        </p:txBody>
      </p:sp>
      <p:sp>
        <p:nvSpPr>
          <p:cNvPr id="4" name="四角形: 角を丸くする 3">
            <a:extLst>
              <a:ext uri="{FF2B5EF4-FFF2-40B4-BE49-F238E27FC236}">
                <a16:creationId xmlns:a16="http://schemas.microsoft.com/office/drawing/2014/main" id="{AC522994-FBD0-4F07-BCF2-2BDFBB6D8158}"/>
              </a:ext>
            </a:extLst>
          </p:cNvPr>
          <p:cNvSpPr/>
          <p:nvPr/>
        </p:nvSpPr>
        <p:spPr>
          <a:xfrm>
            <a:off x="1940413" y="2933471"/>
            <a:ext cx="4479437" cy="257404"/>
          </a:xfrm>
          <a:prstGeom prst="round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CA828835-4C33-4315-936D-9BD4FD7482D7}"/>
              </a:ext>
            </a:extLst>
          </p:cNvPr>
          <p:cNvSpPr/>
          <p:nvPr/>
        </p:nvSpPr>
        <p:spPr>
          <a:xfrm>
            <a:off x="6436783" y="3806610"/>
            <a:ext cx="2352675" cy="257404"/>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DB8E5CCE-BC28-4C94-B0CE-7425AA130F75}"/>
              </a:ext>
            </a:extLst>
          </p:cNvPr>
          <p:cNvSpPr/>
          <p:nvPr/>
        </p:nvSpPr>
        <p:spPr>
          <a:xfrm>
            <a:off x="8789458" y="5317603"/>
            <a:ext cx="981076" cy="224636"/>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AAD1BCB2-0D56-4472-991A-EDFBD6179AF7}"/>
              </a:ext>
            </a:extLst>
          </p:cNvPr>
          <p:cNvSpPr txBox="1"/>
          <p:nvPr/>
        </p:nvSpPr>
        <p:spPr>
          <a:xfrm>
            <a:off x="10420350" y="2313267"/>
            <a:ext cx="557784" cy="369332"/>
          </a:xfrm>
          <a:prstGeom prst="rect">
            <a:avLst/>
          </a:prstGeom>
          <a:noFill/>
        </p:spPr>
        <p:txBody>
          <a:bodyPr wrap="square" rtlCol="0">
            <a:spAutoFit/>
          </a:bodyPr>
          <a:lstStyle/>
          <a:p>
            <a:r>
              <a:rPr kumimoji="1" lang="en-US" altLang="ja-JP" dirty="0"/>
              <a:t>5/8</a:t>
            </a:r>
            <a:endParaRPr kumimoji="1" lang="ja-JP" altLang="en-US" dirty="0"/>
          </a:p>
        </p:txBody>
      </p:sp>
      <p:sp>
        <p:nvSpPr>
          <p:cNvPr id="8" name="テキスト ボックス 7">
            <a:extLst>
              <a:ext uri="{FF2B5EF4-FFF2-40B4-BE49-F238E27FC236}">
                <a16:creationId xmlns:a16="http://schemas.microsoft.com/office/drawing/2014/main" id="{1D582688-316C-4A87-9975-568CDC0EDC53}"/>
              </a:ext>
            </a:extLst>
          </p:cNvPr>
          <p:cNvSpPr txBox="1"/>
          <p:nvPr/>
        </p:nvSpPr>
        <p:spPr>
          <a:xfrm>
            <a:off x="2347625" y="2090264"/>
            <a:ext cx="1334664" cy="307777"/>
          </a:xfrm>
          <a:prstGeom prst="rect">
            <a:avLst/>
          </a:prstGeom>
          <a:noFill/>
        </p:spPr>
        <p:txBody>
          <a:bodyPr wrap="square" rtlCol="0">
            <a:spAutoFit/>
          </a:bodyPr>
          <a:lstStyle/>
          <a:p>
            <a:r>
              <a:rPr kumimoji="1" lang="ja-JP" altLang="en-US" sz="1400" dirty="0">
                <a:solidFill>
                  <a:srgbClr val="C00000"/>
                </a:solidFill>
              </a:rPr>
              <a:t>企画書発表会</a:t>
            </a:r>
          </a:p>
        </p:txBody>
      </p:sp>
      <p:sp>
        <p:nvSpPr>
          <p:cNvPr id="10" name="テキスト ボックス 9">
            <a:extLst>
              <a:ext uri="{FF2B5EF4-FFF2-40B4-BE49-F238E27FC236}">
                <a16:creationId xmlns:a16="http://schemas.microsoft.com/office/drawing/2014/main" id="{FE706946-CB82-4189-A791-D6314BF25C8D}"/>
              </a:ext>
            </a:extLst>
          </p:cNvPr>
          <p:cNvSpPr txBox="1"/>
          <p:nvPr/>
        </p:nvSpPr>
        <p:spPr>
          <a:xfrm>
            <a:off x="5129112" y="2090264"/>
            <a:ext cx="1629985" cy="307777"/>
          </a:xfrm>
          <a:prstGeom prst="rect">
            <a:avLst/>
          </a:prstGeom>
          <a:noFill/>
        </p:spPr>
        <p:txBody>
          <a:bodyPr wrap="square" rtlCol="0">
            <a:spAutoFit/>
          </a:bodyPr>
          <a:lstStyle/>
          <a:p>
            <a:r>
              <a:rPr kumimoji="1" lang="ja-JP" altLang="en-US" sz="1400" dirty="0">
                <a:solidFill>
                  <a:srgbClr val="C00000"/>
                </a:solidFill>
              </a:rPr>
              <a:t>デザインチェック</a:t>
            </a:r>
          </a:p>
        </p:txBody>
      </p:sp>
      <p:sp>
        <p:nvSpPr>
          <p:cNvPr id="19" name="テキスト ボックス 18">
            <a:extLst>
              <a:ext uri="{FF2B5EF4-FFF2-40B4-BE49-F238E27FC236}">
                <a16:creationId xmlns:a16="http://schemas.microsoft.com/office/drawing/2014/main" id="{2DAC53E8-572B-490C-AD8B-798E772E1D2D}"/>
              </a:ext>
            </a:extLst>
          </p:cNvPr>
          <p:cNvSpPr txBox="1"/>
          <p:nvPr/>
        </p:nvSpPr>
        <p:spPr>
          <a:xfrm>
            <a:off x="8111928" y="1892265"/>
            <a:ext cx="1281969" cy="523220"/>
          </a:xfrm>
          <a:prstGeom prst="rect">
            <a:avLst/>
          </a:prstGeom>
          <a:noFill/>
        </p:spPr>
        <p:txBody>
          <a:bodyPr wrap="square" rtlCol="0">
            <a:spAutoFit/>
          </a:bodyPr>
          <a:lstStyle/>
          <a:p>
            <a:pPr algn="ctr"/>
            <a:r>
              <a:rPr kumimoji="1" lang="ja-JP" altLang="en-US" sz="1400" dirty="0">
                <a:solidFill>
                  <a:srgbClr val="C00000"/>
                </a:solidFill>
              </a:rPr>
              <a:t>コーディング</a:t>
            </a:r>
            <a:endParaRPr kumimoji="1" lang="en-US" altLang="ja-JP" sz="1400" dirty="0">
              <a:solidFill>
                <a:srgbClr val="C00000"/>
              </a:solidFill>
            </a:endParaRPr>
          </a:p>
          <a:p>
            <a:pPr algn="ctr"/>
            <a:r>
              <a:rPr kumimoji="1" lang="ja-JP" altLang="en-US" sz="1400" dirty="0">
                <a:solidFill>
                  <a:srgbClr val="C00000"/>
                </a:solidFill>
              </a:rPr>
              <a:t>チェック日</a:t>
            </a:r>
          </a:p>
        </p:txBody>
      </p:sp>
      <p:sp>
        <p:nvSpPr>
          <p:cNvPr id="20" name="テキスト ボックス 19">
            <a:extLst>
              <a:ext uri="{FF2B5EF4-FFF2-40B4-BE49-F238E27FC236}">
                <a16:creationId xmlns:a16="http://schemas.microsoft.com/office/drawing/2014/main" id="{9AF225A5-F2DA-4531-AE4E-D880A2F8168E}"/>
              </a:ext>
            </a:extLst>
          </p:cNvPr>
          <p:cNvSpPr txBox="1"/>
          <p:nvPr/>
        </p:nvSpPr>
        <p:spPr>
          <a:xfrm>
            <a:off x="9469707" y="2090264"/>
            <a:ext cx="557784" cy="307777"/>
          </a:xfrm>
          <a:prstGeom prst="rect">
            <a:avLst/>
          </a:prstGeom>
          <a:noFill/>
        </p:spPr>
        <p:txBody>
          <a:bodyPr wrap="square" rtlCol="0">
            <a:spAutoFit/>
          </a:bodyPr>
          <a:lstStyle/>
          <a:p>
            <a:r>
              <a:rPr kumimoji="1" lang="ja-JP" altLang="en-US" sz="1400" dirty="0">
                <a:solidFill>
                  <a:srgbClr val="C00000"/>
                </a:solidFill>
              </a:rPr>
              <a:t>提出</a:t>
            </a:r>
          </a:p>
        </p:txBody>
      </p:sp>
      <p:sp>
        <p:nvSpPr>
          <p:cNvPr id="21" name="テキスト ボックス 20">
            <a:extLst>
              <a:ext uri="{FF2B5EF4-FFF2-40B4-BE49-F238E27FC236}">
                <a16:creationId xmlns:a16="http://schemas.microsoft.com/office/drawing/2014/main" id="{486B2E95-78A4-424F-B4E9-82E156513661}"/>
              </a:ext>
            </a:extLst>
          </p:cNvPr>
          <p:cNvSpPr txBox="1"/>
          <p:nvPr/>
        </p:nvSpPr>
        <p:spPr>
          <a:xfrm>
            <a:off x="10336720" y="2107708"/>
            <a:ext cx="814959" cy="307777"/>
          </a:xfrm>
          <a:prstGeom prst="rect">
            <a:avLst/>
          </a:prstGeom>
          <a:noFill/>
        </p:spPr>
        <p:txBody>
          <a:bodyPr wrap="square" rtlCol="0">
            <a:spAutoFit/>
          </a:bodyPr>
          <a:lstStyle/>
          <a:p>
            <a:r>
              <a:rPr kumimoji="1" lang="ja-JP" altLang="en-US" sz="1400" dirty="0">
                <a:solidFill>
                  <a:srgbClr val="C00000"/>
                </a:solidFill>
              </a:rPr>
              <a:t>発表日</a:t>
            </a:r>
          </a:p>
        </p:txBody>
      </p:sp>
      <p:sp>
        <p:nvSpPr>
          <p:cNvPr id="22" name="吹き出し: 四角形 21">
            <a:extLst>
              <a:ext uri="{FF2B5EF4-FFF2-40B4-BE49-F238E27FC236}">
                <a16:creationId xmlns:a16="http://schemas.microsoft.com/office/drawing/2014/main" id="{F1A403E1-C2CE-4447-AD64-C1CAE8B5EEE3}"/>
              </a:ext>
            </a:extLst>
          </p:cNvPr>
          <p:cNvSpPr/>
          <p:nvPr/>
        </p:nvSpPr>
        <p:spPr>
          <a:xfrm>
            <a:off x="5881036" y="644893"/>
            <a:ext cx="2656572" cy="1159072"/>
          </a:xfrm>
          <a:prstGeom prst="wedgeRectCallout">
            <a:avLst>
              <a:gd name="adj1" fmla="val -36775"/>
              <a:gd name="adj2" fmla="val 71635"/>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大学がこの頃に始まる</a:t>
            </a:r>
            <a:endParaRPr kumimoji="1" lang="en-US" altLang="ja-JP" dirty="0"/>
          </a:p>
          <a:p>
            <a:pPr algn="ctr"/>
            <a:r>
              <a:rPr kumimoji="1" lang="ja-JP" altLang="en-US" dirty="0"/>
              <a:t>ため，時間に余裕を</a:t>
            </a:r>
            <a:endParaRPr kumimoji="1" lang="en-US" altLang="ja-JP" dirty="0"/>
          </a:p>
          <a:p>
            <a:pPr algn="ctr"/>
            <a:r>
              <a:rPr kumimoji="1" lang="ja-JP" altLang="en-US" dirty="0"/>
              <a:t>作るようにする</a:t>
            </a:r>
          </a:p>
        </p:txBody>
      </p:sp>
    </p:spTree>
    <p:extLst>
      <p:ext uri="{BB962C8B-B14F-4D97-AF65-F5344CB8AC3E}">
        <p14:creationId xmlns:p14="http://schemas.microsoft.com/office/powerpoint/2010/main" val="1687601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ADC927-B7AE-48B3-8F2F-C9F60735F1A1}"/>
              </a:ext>
            </a:extLst>
          </p:cNvPr>
          <p:cNvSpPr>
            <a:spLocks noGrp="1"/>
          </p:cNvSpPr>
          <p:nvPr>
            <p:ph type="title"/>
          </p:nvPr>
        </p:nvSpPr>
        <p:spPr>
          <a:xfrm>
            <a:off x="838200" y="574676"/>
            <a:ext cx="10515600" cy="539750"/>
          </a:xfrm>
        </p:spPr>
        <p:txBody>
          <a:bodyPr>
            <a:noAutofit/>
          </a:bodyPr>
          <a:lstStyle/>
          <a:p>
            <a:r>
              <a:rPr kumimoji="1" lang="en-US" altLang="ja-JP" sz="3600" b="1" u="sng" dirty="0">
                <a:effectLst>
                  <a:outerShdw blurRad="38100" dist="38100" dir="2700000" algn="tl">
                    <a:srgbClr val="000000">
                      <a:alpha val="43137"/>
                    </a:srgbClr>
                  </a:outerShdw>
                </a:effectLst>
                <a:latin typeface="+mn-ea"/>
                <a:ea typeface="+mn-ea"/>
              </a:rPr>
              <a:t>1</a:t>
            </a:r>
            <a:r>
              <a:rPr kumimoji="1" lang="ja-JP" altLang="en-US" sz="3600" b="1" u="sng" dirty="0">
                <a:effectLst>
                  <a:outerShdw blurRad="38100" dist="38100" dir="2700000" algn="tl">
                    <a:srgbClr val="000000">
                      <a:alpha val="43137"/>
                    </a:srgbClr>
                  </a:outerShdw>
                </a:effectLst>
                <a:latin typeface="+mn-ea"/>
                <a:ea typeface="+mn-ea"/>
              </a:rPr>
              <a:t>．目次</a:t>
            </a:r>
          </a:p>
        </p:txBody>
      </p:sp>
      <p:sp>
        <p:nvSpPr>
          <p:cNvPr id="3" name="コンテンツ プレースホルダー 2">
            <a:extLst>
              <a:ext uri="{FF2B5EF4-FFF2-40B4-BE49-F238E27FC236}">
                <a16:creationId xmlns:a16="http://schemas.microsoft.com/office/drawing/2014/main" id="{26663A18-FD1B-412C-B0D4-A55FC4CCD043}"/>
              </a:ext>
            </a:extLst>
          </p:cNvPr>
          <p:cNvSpPr>
            <a:spLocks noGrp="1"/>
          </p:cNvSpPr>
          <p:nvPr>
            <p:ph idx="1"/>
          </p:nvPr>
        </p:nvSpPr>
        <p:spPr>
          <a:xfrm>
            <a:off x="470323" y="1279434"/>
            <a:ext cx="5492327" cy="4911815"/>
          </a:xfrm>
        </p:spPr>
        <p:txBody>
          <a:bodyPr>
            <a:normAutofit/>
          </a:bodyPr>
          <a:lstStyle/>
          <a:p>
            <a:pPr marL="0" indent="0">
              <a:lnSpc>
                <a:spcPct val="130000"/>
              </a:lnSpc>
              <a:buNone/>
            </a:pPr>
            <a:r>
              <a:rPr lang="en-US" altLang="ja-JP" b="1" dirty="0"/>
              <a:t>2</a:t>
            </a:r>
            <a:r>
              <a:rPr kumimoji="1" lang="ja-JP" altLang="en-US" b="1" dirty="0"/>
              <a:t>．</a:t>
            </a:r>
            <a:r>
              <a:rPr kumimoji="1" lang="en-US" altLang="ja-JP" b="1" dirty="0"/>
              <a:t>Web</a:t>
            </a:r>
            <a:r>
              <a:rPr kumimoji="1" lang="ja-JP" altLang="en-US" b="1" dirty="0"/>
              <a:t>サイトの制作目的</a:t>
            </a:r>
            <a:endParaRPr kumimoji="1" lang="en-US" altLang="ja-JP" b="1" dirty="0"/>
          </a:p>
          <a:p>
            <a:pPr marL="0" indent="0">
              <a:lnSpc>
                <a:spcPct val="130000"/>
              </a:lnSpc>
              <a:buNone/>
            </a:pPr>
            <a:r>
              <a:rPr lang="en-US" altLang="ja-JP" b="1" dirty="0"/>
              <a:t>3</a:t>
            </a:r>
            <a:r>
              <a:rPr lang="ja-JP" altLang="en-US" b="1" dirty="0"/>
              <a:t>．ターゲットユーザー　</a:t>
            </a:r>
            <a:endParaRPr lang="en-US" altLang="ja-JP" b="1" dirty="0"/>
          </a:p>
          <a:p>
            <a:pPr marL="0" indent="0">
              <a:lnSpc>
                <a:spcPct val="130000"/>
              </a:lnSpc>
              <a:buNone/>
            </a:pPr>
            <a:r>
              <a:rPr lang="en-US" altLang="ja-JP" b="1" dirty="0"/>
              <a:t>4</a:t>
            </a:r>
            <a:r>
              <a:rPr lang="ja-JP" altLang="en-US" b="1" dirty="0"/>
              <a:t>．ターゲットユーザーが</a:t>
            </a:r>
            <a:r>
              <a:rPr lang="en-US" altLang="ja-JP" b="1" dirty="0"/>
              <a:t>Web</a:t>
            </a:r>
          </a:p>
          <a:p>
            <a:pPr marL="0" indent="0">
              <a:lnSpc>
                <a:spcPct val="130000"/>
              </a:lnSpc>
              <a:buNone/>
            </a:pPr>
            <a:r>
              <a:rPr lang="ja-JP" altLang="en-US" b="1" dirty="0"/>
              <a:t>      サイトに求めているもの</a:t>
            </a:r>
            <a:endParaRPr lang="en-US" altLang="ja-JP" b="1" dirty="0"/>
          </a:p>
          <a:p>
            <a:pPr marL="0" indent="0">
              <a:lnSpc>
                <a:spcPct val="130000"/>
              </a:lnSpc>
              <a:buNone/>
            </a:pPr>
            <a:r>
              <a:rPr lang="en-US" altLang="ja-JP" b="1" dirty="0"/>
              <a:t>5</a:t>
            </a:r>
            <a:r>
              <a:rPr lang="ja-JP" altLang="en-US" b="1" dirty="0"/>
              <a:t>．競合分析</a:t>
            </a:r>
            <a:endParaRPr lang="en-US" altLang="ja-JP" b="1" dirty="0"/>
          </a:p>
          <a:p>
            <a:pPr marL="0" indent="0">
              <a:lnSpc>
                <a:spcPct val="130000"/>
              </a:lnSpc>
              <a:buNone/>
            </a:pPr>
            <a:r>
              <a:rPr lang="en-US" altLang="ja-JP" b="1" dirty="0"/>
              <a:t>6</a:t>
            </a:r>
            <a:r>
              <a:rPr lang="ja-JP" altLang="en-US" b="1" dirty="0"/>
              <a:t>．提案事項</a:t>
            </a:r>
            <a:endParaRPr lang="en-US" altLang="ja-JP" b="1" dirty="0"/>
          </a:p>
        </p:txBody>
      </p:sp>
      <p:sp>
        <p:nvSpPr>
          <p:cNvPr id="4" name="コンテンツ プレースホルダー 2">
            <a:extLst>
              <a:ext uri="{FF2B5EF4-FFF2-40B4-BE49-F238E27FC236}">
                <a16:creationId xmlns:a16="http://schemas.microsoft.com/office/drawing/2014/main" id="{C989B31B-9090-456D-9B82-9F4E6B58BF13}"/>
              </a:ext>
            </a:extLst>
          </p:cNvPr>
          <p:cNvSpPr txBox="1">
            <a:spLocks/>
          </p:cNvSpPr>
          <p:nvPr/>
        </p:nvSpPr>
        <p:spPr>
          <a:xfrm>
            <a:off x="5962649" y="1371509"/>
            <a:ext cx="5759027" cy="4911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ja-JP" dirty="0"/>
              <a:t>  </a:t>
            </a:r>
            <a:r>
              <a:rPr lang="en-US" altLang="ja-JP" b="1" dirty="0"/>
              <a:t>7</a:t>
            </a:r>
            <a:r>
              <a:rPr lang="ja-JP" altLang="en-US" b="1" dirty="0"/>
              <a:t>．参考デザイン</a:t>
            </a:r>
            <a:endParaRPr lang="en-US" altLang="ja-JP" b="1" dirty="0"/>
          </a:p>
          <a:p>
            <a:pPr marL="0" indent="0">
              <a:lnSpc>
                <a:spcPct val="130000"/>
              </a:lnSpc>
              <a:buFont typeface="Arial" panose="020B0604020202020204" pitchFamily="34" charset="0"/>
              <a:buNone/>
            </a:pPr>
            <a:r>
              <a:rPr lang="en-US" altLang="ja-JP" b="1" dirty="0"/>
              <a:t>  8</a:t>
            </a:r>
            <a:r>
              <a:rPr lang="ja-JP" altLang="en-US" b="1" dirty="0"/>
              <a:t>．デザインコンセプト</a:t>
            </a:r>
            <a:endParaRPr lang="en-US" altLang="ja-JP" b="1" dirty="0"/>
          </a:p>
          <a:p>
            <a:pPr marL="0" indent="0">
              <a:lnSpc>
                <a:spcPct val="130000"/>
              </a:lnSpc>
              <a:buFont typeface="Arial" panose="020B0604020202020204" pitchFamily="34" charset="0"/>
              <a:buNone/>
            </a:pPr>
            <a:r>
              <a:rPr lang="ja-JP" altLang="en-US" b="1" dirty="0"/>
              <a:t>  </a:t>
            </a:r>
            <a:r>
              <a:rPr lang="en-US" altLang="ja-JP" b="1" dirty="0"/>
              <a:t>9</a:t>
            </a:r>
            <a:r>
              <a:rPr lang="ja-JP" altLang="en-US" b="1" dirty="0"/>
              <a:t>．サイトマップ</a:t>
            </a:r>
            <a:endParaRPr lang="en-US" altLang="ja-JP" b="1" dirty="0"/>
          </a:p>
          <a:p>
            <a:pPr marL="0" indent="0">
              <a:lnSpc>
                <a:spcPct val="130000"/>
              </a:lnSpc>
              <a:buFont typeface="Arial" panose="020B0604020202020204" pitchFamily="34" charset="0"/>
              <a:buNone/>
            </a:pPr>
            <a:r>
              <a:rPr lang="en-US" altLang="ja-JP" b="1" dirty="0"/>
              <a:t>10</a:t>
            </a:r>
            <a:r>
              <a:rPr lang="ja-JP" altLang="en-US" b="1" dirty="0"/>
              <a:t>．ディレクトリ構造</a:t>
            </a:r>
            <a:endParaRPr lang="en-US" altLang="ja-JP" b="1" dirty="0"/>
          </a:p>
          <a:p>
            <a:pPr marL="0" indent="0">
              <a:lnSpc>
                <a:spcPct val="130000"/>
              </a:lnSpc>
              <a:buFont typeface="Arial" panose="020B0604020202020204" pitchFamily="34" charset="0"/>
              <a:buNone/>
            </a:pPr>
            <a:r>
              <a:rPr lang="en-US" altLang="ja-JP" b="1" dirty="0"/>
              <a:t>11</a:t>
            </a:r>
            <a:r>
              <a:rPr lang="ja-JP" altLang="en-US" b="1" dirty="0"/>
              <a:t>．スケジュール</a:t>
            </a:r>
            <a:endParaRPr lang="en-US" altLang="ja-JP" b="1" dirty="0"/>
          </a:p>
        </p:txBody>
      </p:sp>
    </p:spTree>
    <p:extLst>
      <p:ext uri="{BB962C8B-B14F-4D97-AF65-F5344CB8AC3E}">
        <p14:creationId xmlns:p14="http://schemas.microsoft.com/office/powerpoint/2010/main" val="2701485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83AFE7-6B2D-4F3D-95A1-7CEE78A03CC0}"/>
              </a:ext>
            </a:extLst>
          </p:cNvPr>
          <p:cNvSpPr>
            <a:spLocks noGrp="1"/>
          </p:cNvSpPr>
          <p:nvPr>
            <p:ph type="title"/>
          </p:nvPr>
        </p:nvSpPr>
        <p:spPr>
          <a:xfrm>
            <a:off x="838200" y="544258"/>
            <a:ext cx="10515600" cy="596900"/>
          </a:xfrm>
        </p:spPr>
        <p:txBody>
          <a:bodyPr>
            <a:normAutofit/>
          </a:bodyPr>
          <a:lstStyle/>
          <a:p>
            <a:r>
              <a:rPr lang="en-US" altLang="ja-JP" sz="3600" b="1" u="sng" dirty="0">
                <a:effectLst>
                  <a:outerShdw blurRad="38100" dist="38100" dir="2700000" algn="tl">
                    <a:srgbClr val="000000">
                      <a:alpha val="43137"/>
                    </a:srgbClr>
                  </a:outerShdw>
                </a:effectLst>
                <a:latin typeface="+mn-ea"/>
                <a:ea typeface="+mn-ea"/>
              </a:rPr>
              <a:t>2</a:t>
            </a:r>
            <a:r>
              <a:rPr kumimoji="1" lang="ja-JP" altLang="en-US" sz="3600" b="1" u="sng" dirty="0">
                <a:effectLst>
                  <a:outerShdw blurRad="38100" dist="38100" dir="2700000" algn="tl">
                    <a:srgbClr val="000000">
                      <a:alpha val="43137"/>
                    </a:srgbClr>
                  </a:outerShdw>
                </a:effectLst>
                <a:latin typeface="+mn-ea"/>
                <a:ea typeface="+mn-ea"/>
              </a:rPr>
              <a:t>．</a:t>
            </a:r>
            <a:r>
              <a:rPr kumimoji="1" lang="en-US" altLang="ja-JP" sz="3600" b="1" u="sng" dirty="0">
                <a:effectLst>
                  <a:outerShdw blurRad="38100" dist="38100" dir="2700000" algn="tl">
                    <a:srgbClr val="000000">
                      <a:alpha val="43137"/>
                    </a:srgbClr>
                  </a:outerShdw>
                </a:effectLst>
                <a:latin typeface="+mn-ea"/>
                <a:ea typeface="+mn-ea"/>
              </a:rPr>
              <a:t>Web</a:t>
            </a:r>
            <a:r>
              <a:rPr kumimoji="1" lang="ja-JP" altLang="en-US" sz="3600" b="1" u="sng" dirty="0">
                <a:effectLst>
                  <a:outerShdw blurRad="38100" dist="38100" dir="2700000" algn="tl">
                    <a:srgbClr val="000000">
                      <a:alpha val="43137"/>
                    </a:srgbClr>
                  </a:outerShdw>
                </a:effectLst>
                <a:latin typeface="+mn-ea"/>
                <a:ea typeface="+mn-ea"/>
              </a:rPr>
              <a:t>サイトの制作目的</a:t>
            </a:r>
            <a:r>
              <a:rPr lang="ja-JP" altLang="en-US" sz="3600" b="1" u="sng" dirty="0">
                <a:effectLst>
                  <a:outerShdw blurRad="38100" dist="38100" dir="2700000" algn="tl">
                    <a:srgbClr val="000000">
                      <a:alpha val="43137"/>
                    </a:srgbClr>
                  </a:outerShdw>
                </a:effectLst>
                <a:latin typeface="+mn-ea"/>
                <a:ea typeface="+mn-ea"/>
              </a:rPr>
              <a:t>　</a:t>
            </a:r>
            <a:r>
              <a:rPr lang="ja-JP" altLang="en-US" sz="3600" b="1" u="sng" dirty="0">
                <a:effectLst>
                  <a:outerShdw blurRad="38100" dist="38100" dir="2700000" algn="tl">
                    <a:srgbClr val="000000">
                      <a:alpha val="43137"/>
                    </a:srgbClr>
                  </a:outerShdw>
                </a:effectLst>
              </a:rPr>
              <a:t>　　　　　　　　　　　　　</a:t>
            </a:r>
            <a:endParaRPr kumimoji="1" lang="ja-JP" altLang="en-US" sz="3600" b="1" u="sng" dirty="0">
              <a:effectLst>
                <a:outerShdw blurRad="38100" dist="38100" dir="2700000" algn="tl">
                  <a:srgbClr val="000000">
                    <a:alpha val="43137"/>
                  </a:srgbClr>
                </a:outerShdw>
              </a:effectLst>
            </a:endParaRPr>
          </a:p>
        </p:txBody>
      </p:sp>
      <p:sp>
        <p:nvSpPr>
          <p:cNvPr id="3" name="コンテンツ プレースホルダー 2">
            <a:extLst>
              <a:ext uri="{FF2B5EF4-FFF2-40B4-BE49-F238E27FC236}">
                <a16:creationId xmlns:a16="http://schemas.microsoft.com/office/drawing/2014/main" id="{F6F46AFE-776A-46BD-88CC-A5188A792E07}"/>
              </a:ext>
            </a:extLst>
          </p:cNvPr>
          <p:cNvSpPr>
            <a:spLocks noGrp="1"/>
          </p:cNvSpPr>
          <p:nvPr>
            <p:ph idx="1"/>
          </p:nvPr>
        </p:nvSpPr>
        <p:spPr>
          <a:xfrm>
            <a:off x="838200" y="1194054"/>
            <a:ext cx="10515600" cy="5119688"/>
          </a:xfrm>
        </p:spPr>
        <p:txBody>
          <a:bodyPr/>
          <a:lstStyle/>
          <a:p>
            <a:pPr marL="0" indent="0">
              <a:buNone/>
            </a:pPr>
            <a:r>
              <a:rPr kumimoji="1" lang="en-US" altLang="ja-JP" sz="3200" b="1" dirty="0"/>
              <a:t>(1)</a:t>
            </a:r>
            <a:r>
              <a:rPr kumimoji="1" lang="ja-JP" altLang="en-US" b="1" dirty="0"/>
              <a:t>目的</a:t>
            </a:r>
            <a:endParaRPr kumimoji="1" lang="en-US" altLang="ja-JP" b="1" dirty="0"/>
          </a:p>
          <a:p>
            <a:pPr marL="0" indent="0">
              <a:buNone/>
            </a:pPr>
            <a:endParaRPr lang="en-US" altLang="ja-JP" sz="3200" dirty="0"/>
          </a:p>
          <a:p>
            <a:pPr marL="0" indent="0" algn="ctr">
              <a:buNone/>
            </a:pPr>
            <a:r>
              <a:rPr lang="ja-JP" altLang="en-US" sz="4400" b="1" dirty="0">
                <a:solidFill>
                  <a:srgbClr val="C00000"/>
                </a:solidFill>
              </a:rPr>
              <a:t>ジェンダーレスを支援したい！</a:t>
            </a:r>
            <a:endParaRPr lang="en-US" altLang="ja-JP" sz="1800" b="1" dirty="0">
              <a:solidFill>
                <a:srgbClr val="C00000"/>
              </a:solidFill>
            </a:endParaRPr>
          </a:p>
          <a:p>
            <a:pPr marL="0" indent="0" algn="ctr">
              <a:buNone/>
            </a:pPr>
            <a:endParaRPr lang="en-US" altLang="ja-JP" sz="1800" b="1" dirty="0">
              <a:solidFill>
                <a:srgbClr val="C00000"/>
              </a:solidFill>
            </a:endParaRPr>
          </a:p>
          <a:p>
            <a:pPr marL="0" indent="0" algn="ctr">
              <a:buNone/>
            </a:pPr>
            <a:r>
              <a:rPr kumimoji="1" lang="ja-JP" altLang="en-US" sz="1800" dirty="0"/>
              <a:t>さらに</a:t>
            </a:r>
            <a:r>
              <a:rPr kumimoji="1" lang="en-US" altLang="ja-JP" sz="1800" dirty="0"/>
              <a:t>...</a:t>
            </a:r>
          </a:p>
          <a:p>
            <a:pPr marL="0" indent="0" algn="ctr">
              <a:buNone/>
            </a:pPr>
            <a:endParaRPr kumimoji="1" lang="en-US" altLang="ja-JP" sz="1800" dirty="0"/>
          </a:p>
          <a:p>
            <a:pPr marL="0" indent="0" algn="ctr">
              <a:buNone/>
            </a:pPr>
            <a:r>
              <a:rPr lang="ja-JP" altLang="en-US" b="1" dirty="0"/>
              <a:t>ジェンダーレスを知らない人にも</a:t>
            </a:r>
            <a:endParaRPr lang="en-US" altLang="ja-JP" b="1" dirty="0"/>
          </a:p>
          <a:p>
            <a:pPr marL="0" indent="0" algn="ctr">
              <a:buNone/>
            </a:pPr>
            <a:r>
              <a:rPr kumimoji="1" lang="ja-JP" altLang="en-US" b="1" dirty="0"/>
              <a:t>理解し</a:t>
            </a:r>
            <a:r>
              <a:rPr lang="ja-JP" altLang="en-US" b="1" dirty="0"/>
              <a:t>て</a:t>
            </a:r>
            <a:r>
              <a:rPr kumimoji="1" lang="ja-JP" altLang="en-US" b="1" dirty="0"/>
              <a:t>もらいたい</a:t>
            </a:r>
            <a:endParaRPr kumimoji="1" lang="en-US" altLang="ja-JP" b="1" dirty="0"/>
          </a:p>
          <a:p>
            <a:pPr marL="0" indent="0">
              <a:buNone/>
            </a:pPr>
            <a:endParaRPr kumimoji="1" lang="ja-JP" altLang="en-US" dirty="0"/>
          </a:p>
        </p:txBody>
      </p:sp>
    </p:spTree>
    <p:extLst>
      <p:ext uri="{BB962C8B-B14F-4D97-AF65-F5344CB8AC3E}">
        <p14:creationId xmlns:p14="http://schemas.microsoft.com/office/powerpoint/2010/main" val="1993940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84CCAE-8AAD-4D0C-902A-AF0EE4DAB200}"/>
              </a:ext>
            </a:extLst>
          </p:cNvPr>
          <p:cNvSpPr>
            <a:spLocks noGrp="1"/>
          </p:cNvSpPr>
          <p:nvPr>
            <p:ph type="title"/>
          </p:nvPr>
        </p:nvSpPr>
        <p:spPr>
          <a:xfrm>
            <a:off x="838200" y="365125"/>
            <a:ext cx="10515600" cy="758825"/>
          </a:xfrm>
        </p:spPr>
        <p:txBody>
          <a:bodyPr>
            <a:normAutofit/>
          </a:bodyPr>
          <a:lstStyle/>
          <a:p>
            <a:r>
              <a:rPr kumimoji="1" lang="ja-JP" altLang="en-US" sz="3200" b="1" u="sng" dirty="0">
                <a:latin typeface="+mn-ea"/>
                <a:ea typeface="+mn-ea"/>
              </a:rPr>
              <a:t>ジェンダーレスとは</a:t>
            </a:r>
          </a:p>
        </p:txBody>
      </p:sp>
      <p:sp>
        <p:nvSpPr>
          <p:cNvPr id="3" name="コンテンツ プレースホルダー 2">
            <a:extLst>
              <a:ext uri="{FF2B5EF4-FFF2-40B4-BE49-F238E27FC236}">
                <a16:creationId xmlns:a16="http://schemas.microsoft.com/office/drawing/2014/main" id="{E317D8F9-4029-4669-8B27-B8773C59BEED}"/>
              </a:ext>
            </a:extLst>
          </p:cNvPr>
          <p:cNvSpPr>
            <a:spLocks noGrp="1"/>
          </p:cNvSpPr>
          <p:nvPr>
            <p:ph idx="1"/>
          </p:nvPr>
        </p:nvSpPr>
        <p:spPr>
          <a:xfrm>
            <a:off x="838200" y="1123950"/>
            <a:ext cx="10515600" cy="5362575"/>
          </a:xfrm>
        </p:spPr>
        <p:txBody>
          <a:bodyPr>
            <a:normAutofit/>
          </a:bodyPr>
          <a:lstStyle/>
          <a:p>
            <a:r>
              <a:rPr lang="ja-JP" altLang="en-US" sz="2400" b="0" i="0" dirty="0">
                <a:solidFill>
                  <a:srgbClr val="191919"/>
                </a:solidFill>
                <a:effectLst/>
                <a:latin typeface="游明朝" panose="02020400000000000000" pitchFamily="18" charset="-128"/>
                <a:ea typeface="游明朝" panose="02020400000000000000" pitchFamily="18" charset="-128"/>
              </a:rPr>
              <a:t>ジェンダーレスとは，</a:t>
            </a:r>
            <a:r>
              <a:rPr lang="ja-JP" altLang="en-US" sz="2400" b="0" i="0" dirty="0">
                <a:solidFill>
                  <a:srgbClr val="C00000"/>
                </a:solidFill>
                <a:effectLst/>
                <a:latin typeface="游明朝" panose="02020400000000000000" pitchFamily="18" charset="-128"/>
                <a:ea typeface="游明朝" panose="02020400000000000000" pitchFamily="18" charset="-128"/>
              </a:rPr>
              <a:t>生物学的な性差を前提とした社会的，文化的性差をなくそうとする考え方を意味する言葉</a:t>
            </a:r>
            <a:r>
              <a:rPr lang="ja-JP" altLang="en-US" sz="2400" b="0" i="0" dirty="0">
                <a:solidFill>
                  <a:srgbClr val="191919"/>
                </a:solidFill>
                <a:effectLst/>
                <a:latin typeface="游明朝" panose="02020400000000000000" pitchFamily="18" charset="-128"/>
                <a:ea typeface="游明朝" panose="02020400000000000000" pitchFamily="18" charset="-128"/>
              </a:rPr>
              <a:t>である。</a:t>
            </a:r>
            <a:endParaRPr lang="en-US" altLang="ja-JP" sz="2400" dirty="0">
              <a:solidFill>
                <a:srgbClr val="191919"/>
              </a:solidFill>
              <a:latin typeface="游明朝" panose="02020400000000000000" pitchFamily="18" charset="-128"/>
              <a:ea typeface="游明朝" panose="02020400000000000000" pitchFamily="18" charset="-128"/>
            </a:endParaRPr>
          </a:p>
          <a:p>
            <a:r>
              <a:rPr lang="ja-JP" altLang="en-US" sz="2400" b="0" i="0" dirty="0">
                <a:solidFill>
                  <a:srgbClr val="191919"/>
                </a:solidFill>
                <a:effectLst/>
                <a:latin typeface="游明朝" panose="02020400000000000000" pitchFamily="18" charset="-128"/>
                <a:ea typeface="游明朝" panose="02020400000000000000" pitchFamily="18" charset="-128"/>
              </a:rPr>
              <a:t>現在では同じ職種でありながら男性と女性で呼び方が変わることはほとんどないが</a:t>
            </a:r>
            <a:r>
              <a:rPr lang="ja-JP" altLang="en-US" sz="2400" dirty="0">
                <a:solidFill>
                  <a:srgbClr val="191919"/>
                </a:solidFill>
                <a:latin typeface="游明朝" panose="02020400000000000000" pitchFamily="18" charset="-128"/>
                <a:ea typeface="游明朝" panose="02020400000000000000" pitchFamily="18" charset="-128"/>
              </a:rPr>
              <a:t>，</a:t>
            </a:r>
            <a:r>
              <a:rPr lang="ja-JP" altLang="en-US" sz="2400" b="0" i="0" dirty="0">
                <a:solidFill>
                  <a:srgbClr val="191919"/>
                </a:solidFill>
                <a:effectLst/>
                <a:latin typeface="游明朝" panose="02020400000000000000" pitchFamily="18" charset="-128"/>
                <a:ea typeface="游明朝" panose="02020400000000000000" pitchFamily="18" charset="-128"/>
              </a:rPr>
              <a:t>以前は女性の保育士のことは</a:t>
            </a:r>
            <a:r>
              <a:rPr lang="en-US" altLang="ja-JP" sz="2400" b="0" i="0" dirty="0">
                <a:solidFill>
                  <a:srgbClr val="191919"/>
                </a:solidFill>
                <a:effectLst/>
                <a:latin typeface="游明朝" panose="02020400000000000000" pitchFamily="18" charset="-128"/>
                <a:ea typeface="游明朝" panose="02020400000000000000" pitchFamily="18" charset="-128"/>
              </a:rPr>
              <a:t>『</a:t>
            </a:r>
            <a:r>
              <a:rPr lang="ja-JP" altLang="en-US" sz="2400" b="0" i="0" dirty="0">
                <a:solidFill>
                  <a:srgbClr val="191919"/>
                </a:solidFill>
                <a:effectLst/>
                <a:latin typeface="游明朝" panose="02020400000000000000" pitchFamily="18" charset="-128"/>
                <a:ea typeface="游明朝" panose="02020400000000000000" pitchFamily="18" charset="-128"/>
              </a:rPr>
              <a:t>保母</a:t>
            </a:r>
            <a:r>
              <a:rPr lang="en-US" altLang="ja-JP" sz="2400" b="0" i="0" dirty="0">
                <a:solidFill>
                  <a:srgbClr val="191919"/>
                </a:solidFill>
                <a:effectLst/>
                <a:latin typeface="游明朝" panose="02020400000000000000" pitchFamily="18" charset="-128"/>
                <a:ea typeface="游明朝" panose="02020400000000000000" pitchFamily="18" charset="-128"/>
              </a:rPr>
              <a:t>』</a:t>
            </a:r>
            <a:r>
              <a:rPr lang="ja-JP" altLang="en-US" sz="2400" b="0" i="0" dirty="0">
                <a:solidFill>
                  <a:srgbClr val="191919"/>
                </a:solidFill>
                <a:effectLst/>
                <a:latin typeface="游明朝" panose="02020400000000000000" pitchFamily="18" charset="-128"/>
                <a:ea typeface="游明朝" panose="02020400000000000000" pitchFamily="18" charset="-128"/>
              </a:rPr>
              <a:t>，男性は</a:t>
            </a:r>
            <a:r>
              <a:rPr lang="en-US" altLang="ja-JP" sz="2400" b="0" i="0" dirty="0">
                <a:solidFill>
                  <a:srgbClr val="191919"/>
                </a:solidFill>
                <a:effectLst/>
                <a:latin typeface="游明朝" panose="02020400000000000000" pitchFamily="18" charset="-128"/>
                <a:ea typeface="游明朝" panose="02020400000000000000" pitchFamily="18" charset="-128"/>
              </a:rPr>
              <a:t>『</a:t>
            </a:r>
            <a:r>
              <a:rPr lang="ja-JP" altLang="en-US" sz="2400" b="0" i="0" dirty="0">
                <a:solidFill>
                  <a:srgbClr val="191919"/>
                </a:solidFill>
                <a:effectLst/>
                <a:latin typeface="游明朝" panose="02020400000000000000" pitchFamily="18" charset="-128"/>
                <a:ea typeface="游明朝" panose="02020400000000000000" pitchFamily="18" charset="-128"/>
              </a:rPr>
              <a:t>保父</a:t>
            </a:r>
            <a:r>
              <a:rPr lang="en-US" altLang="ja-JP" sz="2400" b="0" i="0" dirty="0">
                <a:solidFill>
                  <a:srgbClr val="191919"/>
                </a:solidFill>
                <a:effectLst/>
                <a:latin typeface="游明朝" panose="02020400000000000000" pitchFamily="18" charset="-128"/>
                <a:ea typeface="游明朝" panose="02020400000000000000" pitchFamily="18" charset="-128"/>
              </a:rPr>
              <a:t>』</a:t>
            </a:r>
            <a:r>
              <a:rPr lang="ja-JP" altLang="en-US" sz="2400" b="0" i="0" dirty="0">
                <a:solidFill>
                  <a:srgbClr val="191919"/>
                </a:solidFill>
                <a:effectLst/>
                <a:latin typeface="游明朝" panose="02020400000000000000" pitchFamily="18" charset="-128"/>
                <a:ea typeface="游明朝" panose="02020400000000000000" pitchFamily="18" charset="-128"/>
              </a:rPr>
              <a:t>、女性の看護師のことは</a:t>
            </a:r>
            <a:r>
              <a:rPr lang="en-US" altLang="ja-JP" sz="2400" b="0" i="0" dirty="0">
                <a:solidFill>
                  <a:srgbClr val="191919"/>
                </a:solidFill>
                <a:effectLst/>
                <a:latin typeface="游明朝" panose="02020400000000000000" pitchFamily="18" charset="-128"/>
                <a:ea typeface="游明朝" panose="02020400000000000000" pitchFamily="18" charset="-128"/>
              </a:rPr>
              <a:t>『</a:t>
            </a:r>
            <a:r>
              <a:rPr lang="ja-JP" altLang="en-US" sz="2400" b="0" i="0" dirty="0">
                <a:solidFill>
                  <a:srgbClr val="191919"/>
                </a:solidFill>
                <a:effectLst/>
                <a:latin typeface="游明朝" panose="02020400000000000000" pitchFamily="18" charset="-128"/>
                <a:ea typeface="游明朝" panose="02020400000000000000" pitchFamily="18" charset="-128"/>
              </a:rPr>
              <a:t>看護婦</a:t>
            </a:r>
            <a:r>
              <a:rPr lang="en-US" altLang="ja-JP" sz="2400" b="0" i="0" dirty="0">
                <a:solidFill>
                  <a:srgbClr val="191919"/>
                </a:solidFill>
                <a:effectLst/>
                <a:latin typeface="游明朝" panose="02020400000000000000" pitchFamily="18" charset="-128"/>
                <a:ea typeface="游明朝" panose="02020400000000000000" pitchFamily="18" charset="-128"/>
              </a:rPr>
              <a:t>』</a:t>
            </a:r>
            <a:r>
              <a:rPr lang="ja-JP" altLang="en-US" sz="2400" b="0" i="0" dirty="0">
                <a:solidFill>
                  <a:srgbClr val="191919"/>
                </a:solidFill>
                <a:effectLst/>
                <a:latin typeface="游明朝" panose="02020400000000000000" pitchFamily="18" charset="-128"/>
                <a:ea typeface="游明朝" panose="02020400000000000000" pitchFamily="18" charset="-128"/>
              </a:rPr>
              <a:t>，男性は</a:t>
            </a:r>
            <a:r>
              <a:rPr lang="en-US" altLang="ja-JP" sz="2400" b="0" i="0" dirty="0">
                <a:solidFill>
                  <a:srgbClr val="191919"/>
                </a:solidFill>
                <a:effectLst/>
                <a:latin typeface="游明朝" panose="02020400000000000000" pitchFamily="18" charset="-128"/>
                <a:ea typeface="游明朝" panose="02020400000000000000" pitchFamily="18" charset="-128"/>
              </a:rPr>
              <a:t>『</a:t>
            </a:r>
            <a:r>
              <a:rPr lang="ja-JP" altLang="en-US" sz="2400" b="0" i="0" dirty="0">
                <a:solidFill>
                  <a:srgbClr val="191919"/>
                </a:solidFill>
                <a:effectLst/>
                <a:latin typeface="游明朝" panose="02020400000000000000" pitchFamily="18" charset="-128"/>
                <a:ea typeface="游明朝" panose="02020400000000000000" pitchFamily="18" charset="-128"/>
              </a:rPr>
              <a:t>看護士</a:t>
            </a:r>
            <a:r>
              <a:rPr lang="en-US" altLang="ja-JP" sz="2400" b="0" i="0" dirty="0">
                <a:solidFill>
                  <a:srgbClr val="191919"/>
                </a:solidFill>
                <a:effectLst/>
                <a:latin typeface="游明朝" panose="02020400000000000000" pitchFamily="18" charset="-128"/>
                <a:ea typeface="游明朝" panose="02020400000000000000" pitchFamily="18" charset="-128"/>
              </a:rPr>
              <a:t>』</a:t>
            </a:r>
            <a:r>
              <a:rPr lang="ja-JP" altLang="en-US" sz="2400" b="0" i="0" dirty="0">
                <a:solidFill>
                  <a:srgbClr val="191919"/>
                </a:solidFill>
                <a:effectLst/>
                <a:latin typeface="游明朝" panose="02020400000000000000" pitchFamily="18" charset="-128"/>
                <a:ea typeface="游明朝" panose="02020400000000000000" pitchFamily="18" charset="-128"/>
              </a:rPr>
              <a:t>と表現していたことからも分かるように，生物学的な性差を元に同じ仕事をしている男女に対して区別をしていたと見られる。</a:t>
            </a:r>
            <a:endParaRPr lang="en-US" altLang="ja-JP" sz="2400" b="0" i="0" dirty="0">
              <a:solidFill>
                <a:srgbClr val="191919"/>
              </a:solidFill>
              <a:effectLst/>
              <a:latin typeface="游明朝" panose="02020400000000000000" pitchFamily="18" charset="-128"/>
              <a:ea typeface="游明朝" panose="02020400000000000000" pitchFamily="18" charset="-128"/>
            </a:endParaRPr>
          </a:p>
          <a:p>
            <a:r>
              <a:rPr lang="ja-JP" altLang="en-US" sz="2400" b="0" i="0" dirty="0">
                <a:solidFill>
                  <a:srgbClr val="191919"/>
                </a:solidFill>
                <a:effectLst/>
                <a:latin typeface="游明朝" panose="02020400000000000000" pitchFamily="18" charset="-128"/>
                <a:ea typeface="游明朝" panose="02020400000000000000" pitchFamily="18" charset="-128"/>
              </a:rPr>
              <a:t>また，性別にとらわれずに自分らしさを表現する方法として，</a:t>
            </a:r>
            <a:r>
              <a:rPr lang="ja-JP" altLang="en-US" sz="2400" b="0" i="0" dirty="0">
                <a:solidFill>
                  <a:srgbClr val="C00000"/>
                </a:solidFill>
                <a:effectLst/>
                <a:latin typeface="游明朝" panose="02020400000000000000" pitchFamily="18" charset="-128"/>
                <a:ea typeface="游明朝" panose="02020400000000000000" pitchFamily="18" charset="-128"/>
              </a:rPr>
              <a:t>ファッションによるジェンダーレス</a:t>
            </a:r>
            <a:r>
              <a:rPr lang="ja-JP" altLang="en-US" sz="2400" b="0" i="0" dirty="0">
                <a:solidFill>
                  <a:srgbClr val="191919"/>
                </a:solidFill>
                <a:effectLst/>
                <a:latin typeface="游明朝" panose="02020400000000000000" pitchFamily="18" charset="-128"/>
                <a:ea typeface="游明朝" panose="02020400000000000000" pitchFamily="18" charset="-128"/>
              </a:rPr>
              <a:t>が広まりつつある。</a:t>
            </a:r>
            <a:endParaRPr lang="en-US" altLang="ja-JP" sz="2400" b="0" i="0" dirty="0">
              <a:solidFill>
                <a:srgbClr val="191919"/>
              </a:solidFill>
              <a:effectLst/>
              <a:latin typeface="游明朝" panose="02020400000000000000" pitchFamily="18" charset="-128"/>
              <a:ea typeface="游明朝" panose="02020400000000000000" pitchFamily="18" charset="-128"/>
            </a:endParaRPr>
          </a:p>
          <a:p>
            <a:r>
              <a:rPr lang="ja-JP" altLang="en-US" sz="2400" b="0" i="0" dirty="0">
                <a:solidFill>
                  <a:srgbClr val="191919"/>
                </a:solidFill>
                <a:effectLst/>
                <a:latin typeface="游明朝" panose="02020400000000000000" pitchFamily="18" charset="-128"/>
                <a:ea typeface="游明朝" panose="02020400000000000000" pitchFamily="18" charset="-128"/>
              </a:rPr>
              <a:t>ジェンダーレスのファッションは，男女兼用のアイテムを利用するだけではなく，女性がメンズのアイテムを利用したり，逆に男性がレディースのアイテムを上手く取り入れたりなど，一般的なメンズ、レディースのカテゴリーにとらわれない自由な発想がおしゃれの楽しみ方の一つである。</a:t>
            </a:r>
            <a:endParaRPr lang="en-US" altLang="ja-JP" sz="2400" b="0" i="0" dirty="0">
              <a:solidFill>
                <a:srgbClr val="191919"/>
              </a:solidFill>
              <a:effectLst/>
              <a:latin typeface="游明朝" panose="02020400000000000000" pitchFamily="18" charset="-128"/>
              <a:ea typeface="游明朝" panose="02020400000000000000" pitchFamily="18" charset="-128"/>
            </a:endParaRPr>
          </a:p>
          <a:p>
            <a:pPr marL="0" indent="0" algn="r">
              <a:buNone/>
            </a:pPr>
            <a:r>
              <a:rPr kumimoji="1" lang="en-US" altLang="ja-JP" sz="1600" b="1" dirty="0">
                <a:solidFill>
                  <a:schemeClr val="bg1">
                    <a:lumMod val="50000"/>
                  </a:schemeClr>
                </a:solidFill>
                <a:latin typeface="游明朝" panose="02020400000000000000" pitchFamily="18" charset="-128"/>
                <a:ea typeface="游明朝" panose="02020400000000000000" pitchFamily="18" charset="-128"/>
              </a:rPr>
              <a:t>(</a:t>
            </a:r>
            <a:r>
              <a:rPr kumimoji="1" lang="ja-JP" altLang="en-US" sz="1600" b="1" dirty="0">
                <a:solidFill>
                  <a:schemeClr val="bg1">
                    <a:lumMod val="50000"/>
                  </a:schemeClr>
                </a:solidFill>
                <a:latin typeface="游明朝" panose="02020400000000000000" pitchFamily="18" charset="-128"/>
                <a:ea typeface="游明朝" panose="02020400000000000000" pitchFamily="18" charset="-128"/>
              </a:rPr>
              <a:t>引用元</a:t>
            </a:r>
            <a:r>
              <a:rPr kumimoji="1" lang="en-US" altLang="ja-JP" sz="1600" b="1" dirty="0">
                <a:solidFill>
                  <a:schemeClr val="bg1">
                    <a:lumMod val="50000"/>
                  </a:schemeClr>
                </a:solidFill>
                <a:latin typeface="游明朝" panose="02020400000000000000" pitchFamily="18" charset="-128"/>
                <a:ea typeface="游明朝" panose="02020400000000000000" pitchFamily="18" charset="-128"/>
              </a:rPr>
              <a:t>:</a:t>
            </a:r>
            <a:r>
              <a:rPr lang="ja-JP" altLang="en-US" sz="1600" b="1" dirty="0">
                <a:solidFill>
                  <a:schemeClr val="bg1">
                    <a:lumMod val="50000"/>
                  </a:schemeClr>
                </a:solidFill>
              </a:rPr>
              <a:t>ジェンダーレスとは？意味や定義などを徹底解説 </a:t>
            </a:r>
            <a:r>
              <a:rPr lang="en-US" altLang="ja-JP" sz="1600" b="1" dirty="0">
                <a:solidFill>
                  <a:schemeClr val="bg1">
                    <a:lumMod val="50000"/>
                  </a:schemeClr>
                </a:solidFill>
              </a:rPr>
              <a:t>(</a:t>
            </a:r>
            <a:r>
              <a:rPr lang="en-US" altLang="ja-JP" sz="1100" b="1" dirty="0">
                <a:solidFill>
                  <a:schemeClr val="bg1">
                    <a:lumMod val="50000"/>
                  </a:schemeClr>
                </a:solidFill>
                <a:latin typeface="游明朝" panose="02020400000000000000" pitchFamily="18" charset="-128"/>
                <a:ea typeface="游明朝" panose="02020400000000000000" pitchFamily="18" charset="-128"/>
                <a:hlinkClick r:id="rId2">
                  <a:extLst>
                    <a:ext uri="{A12FA001-AC4F-418D-AE19-62706E023703}">
                      <ahyp:hlinkClr xmlns:ahyp="http://schemas.microsoft.com/office/drawing/2018/hyperlinkcolor" val="tx"/>
                    </a:ext>
                  </a:extLst>
                </a:hlinkClick>
              </a:rPr>
              <a:t>https://gooddo.jp/magazine/</a:t>
            </a:r>
            <a:r>
              <a:rPr lang="en-US" altLang="ja-JP" sz="1600" b="1" dirty="0">
                <a:solidFill>
                  <a:schemeClr val="bg1">
                    <a:lumMod val="50000"/>
                  </a:schemeClr>
                </a:solidFill>
              </a:rPr>
              <a:t>)</a:t>
            </a:r>
            <a:r>
              <a:rPr kumimoji="1" lang="en-US" altLang="ja-JP" sz="1600" b="1" dirty="0">
                <a:solidFill>
                  <a:schemeClr val="bg1">
                    <a:lumMod val="50000"/>
                  </a:schemeClr>
                </a:solidFill>
                <a:latin typeface="游明朝" panose="02020400000000000000" pitchFamily="18" charset="-128"/>
                <a:ea typeface="游明朝" panose="02020400000000000000" pitchFamily="18" charset="-128"/>
              </a:rPr>
              <a:t>)</a:t>
            </a:r>
            <a:endParaRPr kumimoji="1" lang="ja-JP" altLang="en-US" sz="1600" b="1" dirty="0">
              <a:solidFill>
                <a:schemeClr val="bg1">
                  <a:lumMod val="50000"/>
                </a:schemeClr>
              </a:solidFill>
              <a:latin typeface="游明朝" panose="02020400000000000000" pitchFamily="18" charset="-128"/>
              <a:ea typeface="游明朝" panose="02020400000000000000" pitchFamily="18" charset="-128"/>
            </a:endParaRPr>
          </a:p>
        </p:txBody>
      </p:sp>
    </p:spTree>
    <p:extLst>
      <p:ext uri="{BB962C8B-B14F-4D97-AF65-F5344CB8AC3E}">
        <p14:creationId xmlns:p14="http://schemas.microsoft.com/office/powerpoint/2010/main" val="166432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7A270A-7755-44C4-90B5-4F194AA6CC98}"/>
              </a:ext>
            </a:extLst>
          </p:cNvPr>
          <p:cNvSpPr>
            <a:spLocks noGrp="1"/>
          </p:cNvSpPr>
          <p:nvPr>
            <p:ph type="title"/>
          </p:nvPr>
        </p:nvSpPr>
        <p:spPr>
          <a:xfrm>
            <a:off x="838200" y="803275"/>
            <a:ext cx="10515600" cy="606425"/>
          </a:xfrm>
        </p:spPr>
        <p:txBody>
          <a:bodyPr>
            <a:normAutofit fontScale="90000"/>
          </a:bodyPr>
          <a:lstStyle/>
          <a:p>
            <a:r>
              <a:rPr lang="en-US" altLang="ja-JP" sz="3600" b="1" dirty="0">
                <a:latin typeface="+mn-ea"/>
                <a:ea typeface="+mn-ea"/>
              </a:rPr>
              <a:t>(2)</a:t>
            </a:r>
            <a:r>
              <a:rPr lang="ja-JP" altLang="en-US" sz="3600" b="1" dirty="0">
                <a:latin typeface="+mn-ea"/>
                <a:ea typeface="+mn-ea"/>
              </a:rPr>
              <a:t>詳細</a:t>
            </a:r>
            <a:br>
              <a:rPr kumimoji="1" lang="en-US" altLang="ja-JP" sz="4400" dirty="0"/>
            </a:br>
            <a:endParaRPr kumimoji="1" lang="ja-JP" altLang="en-US" dirty="0"/>
          </a:p>
        </p:txBody>
      </p:sp>
      <p:sp>
        <p:nvSpPr>
          <p:cNvPr id="5" name="四角形: メモ 4">
            <a:extLst>
              <a:ext uri="{FF2B5EF4-FFF2-40B4-BE49-F238E27FC236}">
                <a16:creationId xmlns:a16="http://schemas.microsoft.com/office/drawing/2014/main" id="{9712790B-D568-4858-B708-B1DF1A0AFF9D}"/>
              </a:ext>
            </a:extLst>
          </p:cNvPr>
          <p:cNvSpPr/>
          <p:nvPr/>
        </p:nvSpPr>
        <p:spPr>
          <a:xfrm>
            <a:off x="838199" y="1314450"/>
            <a:ext cx="10020300" cy="2295525"/>
          </a:xfrm>
          <a:prstGeom prst="foldedCorne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altLang="ja-JP" sz="2800" b="1" dirty="0"/>
          </a:p>
          <a:p>
            <a:pPr lvl="1"/>
            <a:endParaRPr lang="en-US" altLang="ja-JP" sz="2800" b="1" dirty="0"/>
          </a:p>
          <a:p>
            <a:pPr lvl="1"/>
            <a:r>
              <a:rPr lang="ja-JP" altLang="en-US" sz="2800" b="1" dirty="0"/>
              <a:t>メインの目的</a:t>
            </a:r>
            <a:endParaRPr lang="en-US" altLang="ja-JP" sz="2800" b="1" dirty="0"/>
          </a:p>
          <a:p>
            <a:pPr lvl="1"/>
            <a:endParaRPr lang="en-US" altLang="ja-JP" sz="2000" dirty="0">
              <a:latin typeface="游明朝" panose="02020400000000000000" pitchFamily="18" charset="-128"/>
              <a:ea typeface="游明朝" panose="02020400000000000000" pitchFamily="18" charset="-128"/>
            </a:endParaRPr>
          </a:p>
          <a:p>
            <a:pPr lvl="1"/>
            <a:r>
              <a:rPr lang="ja-JP" altLang="en-US" sz="2000" dirty="0">
                <a:latin typeface="游明朝" panose="02020400000000000000" pitchFamily="18" charset="-128"/>
                <a:ea typeface="游明朝" panose="02020400000000000000" pitchFamily="18" charset="-128"/>
              </a:rPr>
              <a:t>自身が経験した事に基づいたサイト</a:t>
            </a:r>
            <a:r>
              <a:rPr lang="en-US" altLang="ja-JP" sz="2000" dirty="0">
                <a:latin typeface="游明朝" panose="02020400000000000000" pitchFamily="18" charset="-128"/>
                <a:ea typeface="游明朝" panose="02020400000000000000" pitchFamily="18" charset="-128"/>
              </a:rPr>
              <a:t>(</a:t>
            </a:r>
            <a:r>
              <a:rPr lang="ja-JP" altLang="en-US" sz="2000" dirty="0">
                <a:latin typeface="游明朝" panose="02020400000000000000" pitchFamily="18" charset="-128"/>
                <a:ea typeface="游明朝" panose="02020400000000000000" pitchFamily="18" charset="-128"/>
              </a:rPr>
              <a:t>経緯等</a:t>
            </a:r>
            <a:r>
              <a:rPr lang="en-US" altLang="ja-JP" sz="2000" dirty="0">
                <a:latin typeface="游明朝" panose="02020400000000000000" pitchFamily="18" charset="-128"/>
                <a:ea typeface="游明朝" panose="02020400000000000000" pitchFamily="18" charset="-128"/>
              </a:rPr>
              <a:t>)</a:t>
            </a:r>
            <a:r>
              <a:rPr lang="ja-JP" altLang="en-US" sz="2000" dirty="0">
                <a:latin typeface="游明朝" panose="02020400000000000000" pitchFamily="18" charset="-128"/>
                <a:ea typeface="游明朝" panose="02020400000000000000" pitchFamily="18" charset="-128"/>
              </a:rPr>
              <a:t>を作成することで，</a:t>
            </a:r>
            <a:endParaRPr lang="en-US" altLang="ja-JP" sz="2000" dirty="0">
              <a:latin typeface="游明朝" panose="02020400000000000000" pitchFamily="18" charset="-128"/>
              <a:ea typeface="游明朝" panose="02020400000000000000" pitchFamily="18" charset="-128"/>
            </a:endParaRPr>
          </a:p>
          <a:p>
            <a:pPr lvl="1"/>
            <a:r>
              <a:rPr kumimoji="1" lang="ja-JP" altLang="en-US" sz="2000" dirty="0">
                <a:latin typeface="游明朝" panose="02020400000000000000" pitchFamily="18" charset="-128"/>
                <a:ea typeface="游明朝" panose="02020400000000000000" pitchFamily="18" charset="-128"/>
              </a:rPr>
              <a:t>悩んでいる人達に</a:t>
            </a:r>
            <a:r>
              <a:rPr kumimoji="1" lang="ja-JP" altLang="en-US" sz="2000" b="1" dirty="0">
                <a:solidFill>
                  <a:srgbClr val="FF0000"/>
                </a:solidFill>
                <a:latin typeface="游明朝" panose="02020400000000000000" pitchFamily="18" charset="-128"/>
                <a:ea typeface="游明朝" panose="02020400000000000000" pitchFamily="18" charset="-128"/>
              </a:rPr>
              <a:t>安心感</a:t>
            </a:r>
            <a:r>
              <a:rPr kumimoji="1" lang="ja-JP" altLang="en-US" sz="2000" dirty="0">
                <a:latin typeface="游明朝" panose="02020400000000000000" pitchFamily="18" charset="-128"/>
                <a:ea typeface="游明朝" panose="02020400000000000000" pitchFamily="18" charset="-128"/>
              </a:rPr>
              <a:t>を与え，</a:t>
            </a:r>
            <a:r>
              <a:rPr kumimoji="1" lang="ja-JP" altLang="en-US" sz="2000" b="1" dirty="0">
                <a:solidFill>
                  <a:srgbClr val="FF0000"/>
                </a:solidFill>
                <a:latin typeface="游明朝" panose="02020400000000000000" pitchFamily="18" charset="-128"/>
                <a:ea typeface="游明朝" panose="02020400000000000000" pitchFamily="18" charset="-128"/>
              </a:rPr>
              <a:t>共感</a:t>
            </a:r>
            <a:r>
              <a:rPr kumimoji="1" lang="ja-JP" altLang="en-US" sz="2000" dirty="0">
                <a:latin typeface="游明朝" panose="02020400000000000000" pitchFamily="18" charset="-128"/>
                <a:ea typeface="游明朝" panose="02020400000000000000" pitchFamily="18" charset="-128"/>
              </a:rPr>
              <a:t>できるように作る。</a:t>
            </a:r>
            <a:endParaRPr lang="en-US" altLang="ja-JP" sz="2000" dirty="0">
              <a:latin typeface="游明朝" panose="02020400000000000000" pitchFamily="18" charset="-128"/>
              <a:ea typeface="游明朝" panose="02020400000000000000" pitchFamily="18" charset="-128"/>
            </a:endParaRPr>
          </a:p>
          <a:p>
            <a:endParaRPr kumimoji="1" lang="en-US" altLang="ja-JP" dirty="0"/>
          </a:p>
          <a:p>
            <a:endParaRPr kumimoji="1" lang="ja-JP" altLang="en-US" dirty="0"/>
          </a:p>
        </p:txBody>
      </p:sp>
      <p:sp>
        <p:nvSpPr>
          <p:cNvPr id="6" name="四角形: メモ 5">
            <a:extLst>
              <a:ext uri="{FF2B5EF4-FFF2-40B4-BE49-F238E27FC236}">
                <a16:creationId xmlns:a16="http://schemas.microsoft.com/office/drawing/2014/main" id="{81432C19-3444-499D-BEA3-69FEA98B4BE8}"/>
              </a:ext>
            </a:extLst>
          </p:cNvPr>
          <p:cNvSpPr/>
          <p:nvPr/>
        </p:nvSpPr>
        <p:spPr>
          <a:xfrm>
            <a:off x="838199" y="3759200"/>
            <a:ext cx="10020299" cy="2295525"/>
          </a:xfrm>
          <a:prstGeom prst="foldedCorne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lvl="1"/>
            <a:endParaRPr lang="en-US" altLang="ja-JP" sz="2800" b="1" dirty="0"/>
          </a:p>
          <a:p>
            <a:pPr lvl="1"/>
            <a:r>
              <a:rPr lang="ja-JP" altLang="en-US" sz="2800" b="1" dirty="0"/>
              <a:t>サブの目的</a:t>
            </a:r>
            <a:endParaRPr lang="en-US" altLang="ja-JP" sz="2800" b="1" dirty="0"/>
          </a:p>
          <a:p>
            <a:pPr lvl="1"/>
            <a:endParaRPr lang="en-US" altLang="ja-JP" sz="2000" dirty="0">
              <a:latin typeface="游明朝" panose="02020400000000000000" pitchFamily="18" charset="-128"/>
              <a:ea typeface="游明朝" panose="02020400000000000000" pitchFamily="18" charset="-128"/>
            </a:endParaRPr>
          </a:p>
          <a:p>
            <a:pPr lvl="1"/>
            <a:r>
              <a:rPr lang="ja-JP" altLang="en-US" sz="2000" dirty="0">
                <a:latin typeface="游明朝" panose="02020400000000000000" pitchFamily="18" charset="-128"/>
                <a:ea typeface="游明朝" panose="02020400000000000000" pitchFamily="18" charset="-128"/>
              </a:rPr>
              <a:t>「ジェンダーレス」でない方々に，「ジェンダーレス」について</a:t>
            </a:r>
            <a:endParaRPr lang="en-US" altLang="ja-JP" sz="2000" dirty="0">
              <a:latin typeface="游明朝" panose="02020400000000000000" pitchFamily="18" charset="-128"/>
              <a:ea typeface="游明朝" panose="02020400000000000000" pitchFamily="18" charset="-128"/>
            </a:endParaRPr>
          </a:p>
          <a:p>
            <a:pPr lvl="1"/>
            <a:r>
              <a:rPr lang="ja-JP" altLang="en-US" sz="2000" b="1" dirty="0">
                <a:solidFill>
                  <a:srgbClr val="FF0000"/>
                </a:solidFill>
                <a:latin typeface="游明朝" panose="02020400000000000000" pitchFamily="18" charset="-128"/>
                <a:ea typeface="游明朝" panose="02020400000000000000" pitchFamily="18" charset="-128"/>
              </a:rPr>
              <a:t>理解</a:t>
            </a:r>
            <a:r>
              <a:rPr lang="ja-JP" altLang="en-US" sz="2000" dirty="0">
                <a:latin typeface="游明朝" panose="02020400000000000000" pitchFamily="18" charset="-128"/>
                <a:ea typeface="游明朝" panose="02020400000000000000" pitchFamily="18" charset="-128"/>
              </a:rPr>
              <a:t>してもらい，偏見をなくしてもらう。</a:t>
            </a:r>
            <a:endParaRPr lang="en-US" altLang="ja-JP" sz="2000" dirty="0">
              <a:latin typeface="游明朝" panose="02020400000000000000" pitchFamily="18" charset="-128"/>
              <a:ea typeface="游明朝" panose="02020400000000000000" pitchFamily="18" charset="-128"/>
            </a:endParaRPr>
          </a:p>
        </p:txBody>
      </p:sp>
    </p:spTree>
    <p:extLst>
      <p:ext uri="{BB962C8B-B14F-4D97-AF65-F5344CB8AC3E}">
        <p14:creationId xmlns:p14="http://schemas.microsoft.com/office/powerpoint/2010/main" val="2231299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D81726-FF70-4390-BED9-A451E8CDE986}"/>
              </a:ext>
            </a:extLst>
          </p:cNvPr>
          <p:cNvSpPr>
            <a:spLocks noGrp="1"/>
          </p:cNvSpPr>
          <p:nvPr>
            <p:ph type="title"/>
          </p:nvPr>
        </p:nvSpPr>
        <p:spPr>
          <a:xfrm>
            <a:off x="838200" y="681037"/>
            <a:ext cx="10515600" cy="568325"/>
          </a:xfrm>
        </p:spPr>
        <p:txBody>
          <a:bodyPr>
            <a:normAutofit fontScale="90000"/>
          </a:bodyPr>
          <a:lstStyle/>
          <a:p>
            <a:r>
              <a:rPr lang="en-US" altLang="ja-JP" sz="4000" b="1" u="sng" dirty="0">
                <a:effectLst>
                  <a:outerShdw blurRad="38100" dist="38100" dir="2700000" algn="tl">
                    <a:srgbClr val="000000">
                      <a:alpha val="43137"/>
                    </a:srgbClr>
                  </a:outerShdw>
                </a:effectLst>
                <a:latin typeface="+mn-ea"/>
                <a:ea typeface="+mn-ea"/>
              </a:rPr>
              <a:t>3</a:t>
            </a:r>
            <a:r>
              <a:rPr lang="ja-JP" altLang="en-US" sz="4000" b="1" u="sng" dirty="0">
                <a:effectLst>
                  <a:outerShdw blurRad="38100" dist="38100" dir="2700000" algn="tl">
                    <a:srgbClr val="000000">
                      <a:alpha val="43137"/>
                    </a:srgbClr>
                  </a:outerShdw>
                </a:effectLst>
                <a:latin typeface="+mn-ea"/>
                <a:ea typeface="+mn-ea"/>
              </a:rPr>
              <a:t>．ターゲットユーザー</a:t>
            </a:r>
            <a:br>
              <a:rPr lang="en-US" altLang="ja-JP" sz="3600" dirty="0"/>
            </a:br>
            <a:endParaRPr kumimoji="1" lang="ja-JP" altLang="en-US" sz="3600" dirty="0"/>
          </a:p>
        </p:txBody>
      </p:sp>
      <p:sp>
        <p:nvSpPr>
          <p:cNvPr id="3" name="コンテンツ プレースホルダー 2">
            <a:extLst>
              <a:ext uri="{FF2B5EF4-FFF2-40B4-BE49-F238E27FC236}">
                <a16:creationId xmlns:a16="http://schemas.microsoft.com/office/drawing/2014/main" id="{A56E2E2F-1930-4CFC-9963-DCEBE721C8D5}"/>
              </a:ext>
            </a:extLst>
          </p:cNvPr>
          <p:cNvSpPr>
            <a:spLocks noGrp="1"/>
          </p:cNvSpPr>
          <p:nvPr>
            <p:ph idx="1"/>
          </p:nvPr>
        </p:nvSpPr>
        <p:spPr>
          <a:xfrm>
            <a:off x="838200" y="1351280"/>
            <a:ext cx="10515600" cy="4825683"/>
          </a:xfrm>
        </p:spPr>
        <p:txBody>
          <a:bodyPr>
            <a:normAutofit/>
          </a:bodyPr>
          <a:lstStyle/>
          <a:p>
            <a:r>
              <a:rPr lang="ja-JP" altLang="en-US" sz="2400" b="1" dirty="0"/>
              <a:t>メインターゲット</a:t>
            </a:r>
            <a:r>
              <a:rPr lang="ja-JP" altLang="en-US" sz="2400" dirty="0"/>
              <a:t>・・・</a:t>
            </a:r>
            <a:r>
              <a:rPr lang="en-US" altLang="ja-JP" sz="2400" b="1" dirty="0"/>
              <a:t>1</a:t>
            </a:r>
            <a:r>
              <a:rPr kumimoji="1" lang="en-US" altLang="ja-JP" sz="2400" b="1" dirty="0"/>
              <a:t>0</a:t>
            </a:r>
            <a:r>
              <a:rPr kumimoji="1" lang="ja-JP" altLang="en-US" sz="2400" b="1" dirty="0"/>
              <a:t>～</a:t>
            </a:r>
            <a:r>
              <a:rPr lang="en-US" altLang="ja-JP" sz="2400" b="1" dirty="0"/>
              <a:t>2</a:t>
            </a:r>
            <a:r>
              <a:rPr kumimoji="1" lang="en-US" altLang="ja-JP" sz="2400" b="1" dirty="0"/>
              <a:t>0</a:t>
            </a:r>
            <a:r>
              <a:rPr kumimoji="1" lang="ja-JP" altLang="en-US" sz="2400" b="1" dirty="0"/>
              <a:t>代の若者</a:t>
            </a:r>
            <a:endParaRPr kumimoji="1" lang="en-US" altLang="ja-JP" sz="2400" b="1" dirty="0"/>
          </a:p>
          <a:p>
            <a:endParaRPr lang="en-US" altLang="ja-JP" sz="2400" dirty="0"/>
          </a:p>
          <a:p>
            <a:pPr marL="0" indent="0">
              <a:buNone/>
            </a:pPr>
            <a:r>
              <a:rPr kumimoji="1" lang="ja-JP" altLang="en-US" sz="2400" dirty="0"/>
              <a:t>♦</a:t>
            </a:r>
            <a:r>
              <a:rPr kumimoji="1" lang="en-US" altLang="ja-JP" sz="2400" dirty="0"/>
              <a:t>10</a:t>
            </a:r>
            <a:r>
              <a:rPr lang="ja-JP" altLang="en-US" sz="2400" dirty="0"/>
              <a:t>～</a:t>
            </a:r>
            <a:r>
              <a:rPr kumimoji="1" lang="en-US" altLang="ja-JP" sz="2400" dirty="0"/>
              <a:t>20</a:t>
            </a:r>
            <a:r>
              <a:rPr kumimoji="1" lang="ja-JP" altLang="en-US" sz="2400" dirty="0"/>
              <a:t>代の人々</a:t>
            </a:r>
            <a:endParaRPr kumimoji="1" lang="en-US" altLang="ja-JP" sz="2400" dirty="0"/>
          </a:p>
          <a:p>
            <a:pPr marL="0" indent="0">
              <a:buNone/>
            </a:pPr>
            <a:r>
              <a:rPr lang="ja-JP" altLang="en-US" sz="2400" dirty="0"/>
              <a:t>⇒</a:t>
            </a:r>
            <a:r>
              <a:rPr lang="ja-JP" altLang="en-US" sz="2400" b="1" dirty="0">
                <a:latin typeface="+mn-ea"/>
              </a:rPr>
              <a:t>大学や職場での環境の変化がある</a:t>
            </a:r>
            <a:endParaRPr lang="en-US" altLang="ja-JP" sz="2400" b="1" dirty="0">
              <a:latin typeface="+mn-ea"/>
            </a:endParaRPr>
          </a:p>
          <a:p>
            <a:pPr marL="0" indent="0">
              <a:buNone/>
            </a:pPr>
            <a:r>
              <a:rPr kumimoji="1" lang="ja-JP" altLang="en-US" sz="2400" b="1" dirty="0">
                <a:latin typeface="+mn-ea"/>
              </a:rPr>
              <a:t>　ため，悩むことが多い層である</a:t>
            </a:r>
            <a:endParaRPr kumimoji="1" lang="en-US" altLang="ja-JP" sz="2400" b="1" dirty="0">
              <a:latin typeface="+mn-ea"/>
            </a:endParaRPr>
          </a:p>
          <a:p>
            <a:pPr marL="0" indent="0">
              <a:buNone/>
            </a:pPr>
            <a:endParaRPr lang="en-US" altLang="ja-JP" sz="2400" dirty="0"/>
          </a:p>
        </p:txBody>
      </p:sp>
      <p:pic>
        <p:nvPicPr>
          <p:cNvPr id="5" name="図 4" descr="グラフ, 円グラフ&#10;&#10;自動的に生成された説明">
            <a:extLst>
              <a:ext uri="{FF2B5EF4-FFF2-40B4-BE49-F238E27FC236}">
                <a16:creationId xmlns:a16="http://schemas.microsoft.com/office/drawing/2014/main" id="{A5D6FACD-C10A-45B8-BEEF-9602ECAC9B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565" y="2000306"/>
            <a:ext cx="5809169" cy="4219994"/>
          </a:xfrm>
          <a:prstGeom prst="rect">
            <a:avLst/>
          </a:prstGeom>
          <a:ln>
            <a:noFill/>
          </a:ln>
        </p:spPr>
      </p:pic>
      <p:sp>
        <p:nvSpPr>
          <p:cNvPr id="6" name="テキスト ボックス 5">
            <a:extLst>
              <a:ext uri="{FF2B5EF4-FFF2-40B4-BE49-F238E27FC236}">
                <a16:creationId xmlns:a16="http://schemas.microsoft.com/office/drawing/2014/main" id="{07AE7BD5-7FB4-4CC4-A24A-398812F4E17F}"/>
              </a:ext>
            </a:extLst>
          </p:cNvPr>
          <p:cNvSpPr txBox="1"/>
          <p:nvPr/>
        </p:nvSpPr>
        <p:spPr>
          <a:xfrm>
            <a:off x="6724650" y="6274822"/>
            <a:ext cx="4629150" cy="338554"/>
          </a:xfrm>
          <a:prstGeom prst="rect">
            <a:avLst/>
          </a:prstGeom>
          <a:noFill/>
        </p:spPr>
        <p:txBody>
          <a:bodyPr wrap="square" rtlCol="0">
            <a:spAutoFit/>
          </a:bodyPr>
          <a:lstStyle/>
          <a:p>
            <a:r>
              <a:rPr kumimoji="1" lang="en-US" altLang="ja-JP" sz="1600" dirty="0">
                <a:solidFill>
                  <a:schemeClr val="tx1">
                    <a:lumMod val="65000"/>
                    <a:lumOff val="35000"/>
                  </a:schemeClr>
                </a:solidFill>
                <a:latin typeface="+mn-ea"/>
              </a:rPr>
              <a:t>(</a:t>
            </a:r>
            <a:r>
              <a:rPr kumimoji="1" lang="ja-JP" altLang="en-US" sz="1600" dirty="0">
                <a:solidFill>
                  <a:schemeClr val="tx1">
                    <a:lumMod val="65000"/>
                    <a:lumOff val="35000"/>
                  </a:schemeClr>
                </a:solidFill>
                <a:latin typeface="+mn-ea"/>
              </a:rPr>
              <a:t>引用元</a:t>
            </a:r>
            <a:r>
              <a:rPr kumimoji="1" lang="en-US" altLang="ja-JP" sz="1600" dirty="0">
                <a:solidFill>
                  <a:schemeClr val="tx1">
                    <a:lumMod val="65000"/>
                    <a:lumOff val="35000"/>
                  </a:schemeClr>
                </a:solidFill>
                <a:latin typeface="+mn-ea"/>
              </a:rPr>
              <a:t>:NHK</a:t>
            </a:r>
            <a:r>
              <a:rPr kumimoji="1" lang="ja-JP" altLang="en-US" sz="1600" dirty="0">
                <a:solidFill>
                  <a:schemeClr val="tx1">
                    <a:lumMod val="65000"/>
                    <a:lumOff val="35000"/>
                  </a:schemeClr>
                </a:solidFill>
                <a:latin typeface="+mn-ea"/>
              </a:rPr>
              <a:t>「</a:t>
            </a:r>
            <a:r>
              <a:rPr kumimoji="1" lang="en-US" altLang="ja-JP" sz="1600" dirty="0">
                <a:solidFill>
                  <a:schemeClr val="tx1">
                    <a:lumMod val="65000"/>
                    <a:lumOff val="35000"/>
                  </a:schemeClr>
                </a:solidFill>
                <a:latin typeface="+mn-ea"/>
              </a:rPr>
              <a:t>LGBT</a:t>
            </a:r>
            <a:r>
              <a:rPr kumimoji="1" lang="ja-JP" altLang="en-US" sz="1600" dirty="0">
                <a:solidFill>
                  <a:schemeClr val="tx1">
                    <a:lumMod val="65000"/>
                    <a:lumOff val="35000"/>
                  </a:schemeClr>
                </a:solidFill>
                <a:latin typeface="+mn-ea"/>
              </a:rPr>
              <a:t>当事者アンケート調査」</a:t>
            </a:r>
            <a:r>
              <a:rPr kumimoji="1" lang="en-US" altLang="ja-JP" sz="1600" dirty="0">
                <a:solidFill>
                  <a:schemeClr val="tx1">
                    <a:lumMod val="65000"/>
                    <a:lumOff val="35000"/>
                  </a:schemeClr>
                </a:solidFill>
                <a:latin typeface="+mn-ea"/>
              </a:rPr>
              <a:t>)</a:t>
            </a:r>
            <a:endParaRPr kumimoji="1" lang="ja-JP" altLang="en-US" sz="1600" dirty="0">
              <a:solidFill>
                <a:schemeClr val="tx1">
                  <a:lumMod val="65000"/>
                  <a:lumOff val="35000"/>
                </a:schemeClr>
              </a:solidFill>
            </a:endParaRPr>
          </a:p>
        </p:txBody>
      </p:sp>
      <p:sp>
        <p:nvSpPr>
          <p:cNvPr id="7" name="テキスト ボックス 6">
            <a:extLst>
              <a:ext uri="{FF2B5EF4-FFF2-40B4-BE49-F238E27FC236}">
                <a16:creationId xmlns:a16="http://schemas.microsoft.com/office/drawing/2014/main" id="{9BF4EA2F-101C-4FD3-91F7-96492B8D701C}"/>
              </a:ext>
            </a:extLst>
          </p:cNvPr>
          <p:cNvSpPr txBox="1"/>
          <p:nvPr/>
        </p:nvSpPr>
        <p:spPr>
          <a:xfrm>
            <a:off x="7696200" y="1729111"/>
            <a:ext cx="2695575" cy="338554"/>
          </a:xfrm>
          <a:prstGeom prst="rect">
            <a:avLst/>
          </a:prstGeom>
          <a:noFill/>
        </p:spPr>
        <p:txBody>
          <a:bodyPr wrap="square" rtlCol="0">
            <a:spAutoFit/>
          </a:bodyPr>
          <a:lstStyle/>
          <a:p>
            <a:r>
              <a:rPr kumimoji="1" lang="ja-JP" altLang="en-US" sz="1600" b="1" dirty="0"/>
              <a:t>全国の</a:t>
            </a:r>
            <a:r>
              <a:rPr kumimoji="1" lang="en-US" altLang="ja-JP" sz="1600" b="1" dirty="0"/>
              <a:t>LGBT</a:t>
            </a:r>
            <a:r>
              <a:rPr kumimoji="1" lang="ja-JP" altLang="en-US" sz="1600" b="1" dirty="0"/>
              <a:t>の当事者の割合</a:t>
            </a:r>
          </a:p>
        </p:txBody>
      </p:sp>
      <p:sp>
        <p:nvSpPr>
          <p:cNvPr id="8" name="吹き出し: 円形 7">
            <a:extLst>
              <a:ext uri="{FF2B5EF4-FFF2-40B4-BE49-F238E27FC236}">
                <a16:creationId xmlns:a16="http://schemas.microsoft.com/office/drawing/2014/main" id="{3CC4C548-7584-4B84-8CD8-A08411BF032B}"/>
              </a:ext>
            </a:extLst>
          </p:cNvPr>
          <p:cNvSpPr/>
          <p:nvPr/>
        </p:nvSpPr>
        <p:spPr>
          <a:xfrm>
            <a:off x="467267" y="4038600"/>
            <a:ext cx="4542884" cy="2236222"/>
          </a:xfrm>
          <a:prstGeom prst="wedgeEllipseCallout">
            <a:avLst>
              <a:gd name="adj1" fmla="val 68081"/>
              <a:gd name="adj2" fmla="val -26522"/>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t>10</a:t>
            </a:r>
            <a:r>
              <a:rPr kumimoji="1" lang="ja-JP" altLang="en-US" sz="2400" b="1" dirty="0"/>
              <a:t>～</a:t>
            </a:r>
            <a:r>
              <a:rPr kumimoji="1" lang="en-US" altLang="ja-JP" sz="2400" b="1" dirty="0"/>
              <a:t>20</a:t>
            </a:r>
            <a:r>
              <a:rPr kumimoji="1" lang="ja-JP" altLang="en-US" sz="2400" b="1" dirty="0"/>
              <a:t>代の方</a:t>
            </a:r>
            <a:endParaRPr kumimoji="1" lang="en-US" altLang="ja-JP" sz="2400" b="1" dirty="0"/>
          </a:p>
          <a:p>
            <a:pPr algn="ctr"/>
            <a:r>
              <a:rPr kumimoji="1" lang="ja-JP" altLang="en-US" sz="2400" b="1" dirty="0"/>
              <a:t>だけで</a:t>
            </a:r>
            <a:endParaRPr kumimoji="1" lang="en-US" altLang="ja-JP" sz="2400" b="1" dirty="0"/>
          </a:p>
          <a:p>
            <a:pPr algn="ctr"/>
            <a:r>
              <a:rPr kumimoji="1" lang="ja-JP" altLang="en-US" sz="2400" b="1" dirty="0"/>
              <a:t>約</a:t>
            </a:r>
            <a:r>
              <a:rPr kumimoji="1" lang="en-US" altLang="ja-JP" sz="2400" b="1" dirty="0"/>
              <a:t>5</a:t>
            </a:r>
            <a:r>
              <a:rPr kumimoji="1" lang="ja-JP" altLang="en-US" sz="2400" b="1" dirty="0"/>
              <a:t>割を占めている！</a:t>
            </a:r>
            <a:endParaRPr kumimoji="1" lang="en-US" altLang="ja-JP" sz="2400" b="1" dirty="0"/>
          </a:p>
        </p:txBody>
      </p:sp>
    </p:spTree>
    <p:extLst>
      <p:ext uri="{BB962C8B-B14F-4D97-AF65-F5344CB8AC3E}">
        <p14:creationId xmlns:p14="http://schemas.microsoft.com/office/powerpoint/2010/main" val="223458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BEA0519-71BC-4359-A9F8-E1B95540944E}"/>
              </a:ext>
            </a:extLst>
          </p:cNvPr>
          <p:cNvSpPr>
            <a:spLocks noGrp="1"/>
          </p:cNvSpPr>
          <p:nvPr>
            <p:ph idx="1"/>
          </p:nvPr>
        </p:nvSpPr>
        <p:spPr>
          <a:xfrm>
            <a:off x="773907" y="304800"/>
            <a:ext cx="10515600" cy="5891213"/>
          </a:xfrm>
        </p:spPr>
        <p:txBody>
          <a:bodyPr>
            <a:normAutofit/>
          </a:bodyPr>
          <a:lstStyle/>
          <a:p>
            <a:r>
              <a:rPr lang="ja-JP" altLang="en-US" sz="2400" b="1" dirty="0"/>
              <a:t>ターゲットのペルソナ化</a:t>
            </a:r>
            <a:endParaRPr lang="en-US" altLang="ja-JP" sz="2400" b="1" dirty="0"/>
          </a:p>
          <a:p>
            <a:endParaRPr kumimoji="1" lang="en-US" altLang="ja-JP" sz="2400" dirty="0"/>
          </a:p>
          <a:p>
            <a:endParaRPr lang="en-US" altLang="ja-JP" sz="2400" dirty="0"/>
          </a:p>
          <a:p>
            <a:endParaRPr kumimoji="1" lang="en-US" altLang="ja-JP" sz="2400" dirty="0"/>
          </a:p>
          <a:p>
            <a:endParaRPr lang="en-US" altLang="ja-JP" sz="2400" dirty="0"/>
          </a:p>
          <a:p>
            <a:endParaRPr kumimoji="1" lang="en-US" altLang="ja-JP" sz="2400" dirty="0"/>
          </a:p>
          <a:p>
            <a:endParaRPr kumimoji="1" lang="ja-JP" altLang="en-US" sz="2400" dirty="0"/>
          </a:p>
        </p:txBody>
      </p:sp>
      <p:pic>
        <p:nvPicPr>
          <p:cNvPr id="5" name="図 4">
            <a:extLst>
              <a:ext uri="{FF2B5EF4-FFF2-40B4-BE49-F238E27FC236}">
                <a16:creationId xmlns:a16="http://schemas.microsoft.com/office/drawing/2014/main" id="{F67ECB6B-A6F1-4B3D-A83B-AEF81F8876F3}"/>
              </a:ext>
            </a:extLst>
          </p:cNvPr>
          <p:cNvPicPr>
            <a:picLocks noChangeAspect="1"/>
          </p:cNvPicPr>
          <p:nvPr/>
        </p:nvPicPr>
        <p:blipFill>
          <a:blip r:embed="rId2"/>
          <a:stretch>
            <a:fillRect/>
          </a:stretch>
        </p:blipFill>
        <p:spPr>
          <a:xfrm>
            <a:off x="773907" y="2630513"/>
            <a:ext cx="2220412" cy="34855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吹き出し: 円形 1">
            <a:extLst>
              <a:ext uri="{FF2B5EF4-FFF2-40B4-BE49-F238E27FC236}">
                <a16:creationId xmlns:a16="http://schemas.microsoft.com/office/drawing/2014/main" id="{E644FC97-4414-42EA-A0A9-013857E905F1}"/>
              </a:ext>
            </a:extLst>
          </p:cNvPr>
          <p:cNvSpPr/>
          <p:nvPr/>
        </p:nvSpPr>
        <p:spPr>
          <a:xfrm>
            <a:off x="3986784" y="182880"/>
            <a:ext cx="6620256" cy="3840480"/>
          </a:xfrm>
          <a:prstGeom prst="wedgeEllipseCallout">
            <a:avLst>
              <a:gd name="adj1" fmla="val -63269"/>
              <a:gd name="adj2" fmla="val 29523"/>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300" b="1" dirty="0">
                <a:latin typeface="游明朝" panose="02020400000000000000" pitchFamily="18" charset="-128"/>
                <a:ea typeface="游明朝" panose="02020400000000000000" pitchFamily="18" charset="-128"/>
              </a:rPr>
              <a:t>周りの友達はメイクや可愛いものをおしゃれしたりしているせいか，「女子だから」という理由でやりたくもないメイクを勧められたり，煽られたりするのが精神的に苦痛を感じる。</a:t>
            </a:r>
            <a:endParaRPr kumimoji="1" lang="en-US" altLang="ja-JP" sz="2300" b="1" dirty="0">
              <a:latin typeface="游明朝" panose="02020400000000000000" pitchFamily="18" charset="-128"/>
              <a:ea typeface="游明朝" panose="02020400000000000000" pitchFamily="18" charset="-128"/>
            </a:endParaRPr>
          </a:p>
          <a:p>
            <a:pPr algn="ctr"/>
            <a:r>
              <a:rPr kumimoji="1" lang="ja-JP" altLang="en-US" sz="2300" b="1" dirty="0">
                <a:solidFill>
                  <a:srgbClr val="FF0000"/>
                </a:solidFill>
                <a:latin typeface="游明朝" panose="02020400000000000000" pitchFamily="18" charset="-128"/>
                <a:ea typeface="游明朝" panose="02020400000000000000" pitchFamily="18" charset="-128"/>
              </a:rPr>
              <a:t>女だからってダンディーな恰好をしてはダメなのだろうか。</a:t>
            </a:r>
          </a:p>
        </p:txBody>
      </p:sp>
      <p:sp>
        <p:nvSpPr>
          <p:cNvPr id="4" name="テキスト ボックス 3">
            <a:extLst>
              <a:ext uri="{FF2B5EF4-FFF2-40B4-BE49-F238E27FC236}">
                <a16:creationId xmlns:a16="http://schemas.microsoft.com/office/drawing/2014/main" id="{2744F9C0-874A-474A-A021-8212331957DA}"/>
              </a:ext>
            </a:extLst>
          </p:cNvPr>
          <p:cNvSpPr txBox="1"/>
          <p:nvPr/>
        </p:nvSpPr>
        <p:spPr>
          <a:xfrm>
            <a:off x="3251491" y="3983628"/>
            <a:ext cx="3556623" cy="3170099"/>
          </a:xfrm>
          <a:prstGeom prst="rect">
            <a:avLst/>
          </a:prstGeom>
          <a:noFill/>
        </p:spPr>
        <p:txBody>
          <a:bodyPr wrap="square" rtlCol="0">
            <a:spAutoFit/>
          </a:bodyPr>
          <a:lstStyle/>
          <a:p>
            <a:r>
              <a:rPr kumimoji="1" lang="en-US" altLang="ja-JP" sz="2000" u="sng" dirty="0"/>
              <a:t>A</a:t>
            </a:r>
            <a:r>
              <a:rPr kumimoji="1" lang="ja-JP" altLang="en-US" sz="2000" u="sng" dirty="0"/>
              <a:t>さん　</a:t>
            </a:r>
            <a:r>
              <a:rPr kumimoji="1" lang="en-US" altLang="ja-JP" sz="2000" u="sng" dirty="0"/>
              <a:t>(18</a:t>
            </a:r>
            <a:r>
              <a:rPr kumimoji="1" lang="ja-JP" altLang="en-US" sz="2000" u="sng" dirty="0"/>
              <a:t>歳・学生</a:t>
            </a:r>
            <a:r>
              <a:rPr kumimoji="1" lang="en-US" altLang="ja-JP" sz="2000" u="sng" dirty="0"/>
              <a:t>)</a:t>
            </a:r>
          </a:p>
          <a:p>
            <a:r>
              <a:rPr kumimoji="1" lang="ja-JP" altLang="en-US" sz="2000" dirty="0"/>
              <a:t>高校を卒業し，</a:t>
            </a:r>
            <a:endParaRPr kumimoji="1" lang="en-US" altLang="ja-JP" sz="2000" dirty="0"/>
          </a:p>
          <a:p>
            <a:r>
              <a:rPr kumimoji="1" lang="ja-JP" altLang="en-US" sz="2000" dirty="0"/>
              <a:t>現在大学に通っている。理系。</a:t>
            </a:r>
            <a:endParaRPr kumimoji="1" lang="en-US" altLang="ja-JP" sz="2000" dirty="0"/>
          </a:p>
          <a:p>
            <a:r>
              <a:rPr kumimoji="1" lang="ja-JP" altLang="en-US" sz="2000" dirty="0"/>
              <a:t>高校時代は校則が厳しく，</a:t>
            </a:r>
            <a:endParaRPr kumimoji="1" lang="en-US" altLang="ja-JP" sz="2000" dirty="0"/>
          </a:p>
          <a:p>
            <a:r>
              <a:rPr kumimoji="1" lang="ja-JP" altLang="en-US" sz="2000" dirty="0"/>
              <a:t>周りに化粧をする者がいなかったため，大学に入学して新しい環境に驚愕している。</a:t>
            </a:r>
            <a:endParaRPr kumimoji="1" lang="en-US" altLang="ja-JP" sz="2000" dirty="0"/>
          </a:p>
          <a:p>
            <a:endParaRPr kumimoji="1" lang="en-US" altLang="ja-JP" sz="2000" u="sng" dirty="0"/>
          </a:p>
          <a:p>
            <a:r>
              <a:rPr kumimoji="1" lang="ja-JP" altLang="en-US" sz="2000" u="sng" dirty="0"/>
              <a:t>　</a:t>
            </a:r>
          </a:p>
        </p:txBody>
      </p:sp>
      <p:sp>
        <p:nvSpPr>
          <p:cNvPr id="10" name="正方形/長方形 9">
            <a:extLst>
              <a:ext uri="{FF2B5EF4-FFF2-40B4-BE49-F238E27FC236}">
                <a16:creationId xmlns:a16="http://schemas.microsoft.com/office/drawing/2014/main" id="{294B6839-AA65-4140-B483-A8B029C38049}"/>
              </a:ext>
            </a:extLst>
          </p:cNvPr>
          <p:cNvSpPr/>
          <p:nvPr/>
        </p:nvSpPr>
        <p:spPr>
          <a:xfrm>
            <a:off x="8124831" y="4201704"/>
            <a:ext cx="3556623" cy="2069021"/>
          </a:xfrm>
          <a:prstGeom prst="rect">
            <a:avLst/>
          </a:prstGeom>
          <a:solidFill>
            <a:schemeClr val="accent1">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endParaRPr kumimoji="1" lang="en-US" altLang="ja-JP" sz="2400" dirty="0">
              <a:effectLst>
                <a:outerShdw blurRad="38100" dist="38100" dir="2700000" algn="tl">
                  <a:srgbClr val="000000">
                    <a:alpha val="43137"/>
                  </a:srgbClr>
                </a:outerShdw>
              </a:effectLst>
            </a:endParaRPr>
          </a:p>
          <a:p>
            <a:r>
              <a:rPr kumimoji="1" lang="en-US" altLang="ja-JP" sz="2400" b="1" u="sng" dirty="0">
                <a:latin typeface="+mn-ea"/>
              </a:rPr>
              <a:t>      </a:t>
            </a:r>
            <a:r>
              <a:rPr kumimoji="1" lang="ja-JP" altLang="en-US" sz="2400" b="1" u="sng" dirty="0">
                <a:latin typeface="+mn-ea"/>
              </a:rPr>
              <a:t>真の望み</a:t>
            </a:r>
            <a:endParaRPr kumimoji="1" lang="en-US" altLang="ja-JP" sz="2400" b="1" u="sng" dirty="0">
              <a:latin typeface="+mn-ea"/>
            </a:endParaRPr>
          </a:p>
          <a:p>
            <a:endParaRPr kumimoji="1" lang="en-US" altLang="ja-JP" sz="2400" b="1" dirty="0">
              <a:latin typeface="游明朝" panose="02020400000000000000" pitchFamily="18" charset="-128"/>
              <a:ea typeface="游明朝" panose="02020400000000000000" pitchFamily="18" charset="-128"/>
            </a:endParaRPr>
          </a:p>
          <a:p>
            <a:pPr algn="ctr"/>
            <a:r>
              <a:rPr kumimoji="1" lang="ja-JP" altLang="en-US" sz="2400" b="1" dirty="0">
                <a:latin typeface="+mn-ea"/>
              </a:rPr>
              <a:t>周りに自分の個性を</a:t>
            </a:r>
            <a:endParaRPr kumimoji="1" lang="en-US" altLang="ja-JP" sz="2400" b="1" dirty="0">
              <a:latin typeface="+mn-ea"/>
            </a:endParaRPr>
          </a:p>
          <a:p>
            <a:pPr algn="ctr"/>
            <a:r>
              <a:rPr kumimoji="1" lang="ja-JP" altLang="en-US" sz="2400" b="1" dirty="0">
                <a:latin typeface="+mn-ea"/>
              </a:rPr>
              <a:t>認めてもらいたい</a:t>
            </a:r>
            <a:endParaRPr kumimoji="1" lang="en-US" altLang="ja-JP" sz="2400" b="1" dirty="0">
              <a:latin typeface="+mn-ea"/>
            </a:endParaRPr>
          </a:p>
          <a:p>
            <a:endParaRPr kumimoji="1" lang="en-US" altLang="ja-JP" dirty="0"/>
          </a:p>
          <a:p>
            <a:endParaRPr kumimoji="1" lang="ja-JP" altLang="en-US" dirty="0"/>
          </a:p>
        </p:txBody>
      </p:sp>
      <p:sp>
        <p:nvSpPr>
          <p:cNvPr id="9" name="矢印: 右 8">
            <a:extLst>
              <a:ext uri="{FF2B5EF4-FFF2-40B4-BE49-F238E27FC236}">
                <a16:creationId xmlns:a16="http://schemas.microsoft.com/office/drawing/2014/main" id="{23010C31-294B-45B8-A20A-A4EA0B4BD0B8}"/>
              </a:ext>
            </a:extLst>
          </p:cNvPr>
          <p:cNvSpPr/>
          <p:nvPr/>
        </p:nvSpPr>
        <p:spPr>
          <a:xfrm rot="3722336">
            <a:off x="7524387" y="3835993"/>
            <a:ext cx="1114720" cy="393312"/>
          </a:xfrm>
          <a:prstGeom prst="rightArrow">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12297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BEA0519-71BC-4359-A9F8-E1B95540944E}"/>
              </a:ext>
            </a:extLst>
          </p:cNvPr>
          <p:cNvSpPr>
            <a:spLocks noGrp="1"/>
          </p:cNvSpPr>
          <p:nvPr>
            <p:ph idx="1"/>
          </p:nvPr>
        </p:nvSpPr>
        <p:spPr>
          <a:xfrm>
            <a:off x="777665" y="345986"/>
            <a:ext cx="10515600" cy="5891213"/>
          </a:xfrm>
        </p:spPr>
        <p:txBody>
          <a:bodyPr>
            <a:normAutofit/>
          </a:bodyPr>
          <a:lstStyle/>
          <a:p>
            <a:r>
              <a:rPr lang="ja-JP" altLang="en-US" sz="2400" b="1" dirty="0"/>
              <a:t>ターゲットのペルソナ化</a:t>
            </a:r>
            <a:endParaRPr kumimoji="1" lang="en-US" altLang="ja-JP" sz="2400" b="1" dirty="0"/>
          </a:p>
          <a:p>
            <a:endParaRPr lang="en-US" altLang="ja-JP" sz="2400" dirty="0"/>
          </a:p>
          <a:p>
            <a:endParaRPr kumimoji="1" lang="en-US" altLang="ja-JP" sz="2400" dirty="0"/>
          </a:p>
          <a:p>
            <a:endParaRPr lang="en-US" altLang="ja-JP" sz="2400" dirty="0"/>
          </a:p>
          <a:p>
            <a:endParaRPr kumimoji="1" lang="en-US" altLang="ja-JP" sz="2400" dirty="0"/>
          </a:p>
          <a:p>
            <a:endParaRPr kumimoji="1" lang="ja-JP" altLang="en-US" sz="2400" dirty="0"/>
          </a:p>
        </p:txBody>
      </p:sp>
      <p:pic>
        <p:nvPicPr>
          <p:cNvPr id="5" name="図 4">
            <a:extLst>
              <a:ext uri="{FF2B5EF4-FFF2-40B4-BE49-F238E27FC236}">
                <a16:creationId xmlns:a16="http://schemas.microsoft.com/office/drawing/2014/main" id="{3484CB6B-D5C7-4A1A-92FE-A70A87A032AE}"/>
              </a:ext>
            </a:extLst>
          </p:cNvPr>
          <p:cNvPicPr>
            <a:picLocks noChangeAspect="1"/>
          </p:cNvPicPr>
          <p:nvPr/>
        </p:nvPicPr>
        <p:blipFill>
          <a:blip r:embed="rId2"/>
          <a:stretch>
            <a:fillRect/>
          </a:stretch>
        </p:blipFill>
        <p:spPr>
          <a:xfrm>
            <a:off x="606246" y="2413718"/>
            <a:ext cx="2433778" cy="36506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吹き出し: 円形 16">
            <a:extLst>
              <a:ext uri="{FF2B5EF4-FFF2-40B4-BE49-F238E27FC236}">
                <a16:creationId xmlns:a16="http://schemas.microsoft.com/office/drawing/2014/main" id="{9C555743-D3DF-48DF-8B02-61209271A2C5}"/>
              </a:ext>
            </a:extLst>
          </p:cNvPr>
          <p:cNvSpPr/>
          <p:nvPr/>
        </p:nvSpPr>
        <p:spPr>
          <a:xfrm>
            <a:off x="3675288" y="445785"/>
            <a:ext cx="6982712" cy="3265472"/>
          </a:xfrm>
          <a:prstGeom prst="wedgeEllipseCallout">
            <a:avLst>
              <a:gd name="adj1" fmla="val -58012"/>
              <a:gd name="adj2" fmla="val 29974"/>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2200" b="1" dirty="0">
                <a:solidFill>
                  <a:srgbClr val="FF0000"/>
                </a:solidFill>
                <a:latin typeface="游明朝" panose="02020400000000000000" pitchFamily="18" charset="-128"/>
                <a:ea typeface="游明朝" panose="02020400000000000000" pitchFamily="18" charset="-128"/>
              </a:rPr>
              <a:t>毎日スーツ着ていくのが苦痛を感じる。</a:t>
            </a:r>
            <a:r>
              <a:rPr kumimoji="1" lang="ja-JP" altLang="en-US" sz="2200" b="1" dirty="0">
                <a:latin typeface="游明朝" panose="02020400000000000000" pitchFamily="18" charset="-128"/>
                <a:ea typeface="游明朝" panose="02020400000000000000" pitchFamily="18" charset="-128"/>
              </a:rPr>
              <a:t>髪も会社の都合上，短くしなければならないし</a:t>
            </a:r>
            <a:r>
              <a:rPr kumimoji="1" lang="en-US" altLang="ja-JP" sz="2200" b="1" dirty="0">
                <a:latin typeface="游明朝" panose="02020400000000000000" pitchFamily="18" charset="-128"/>
                <a:ea typeface="游明朝" panose="02020400000000000000" pitchFamily="18" charset="-128"/>
              </a:rPr>
              <a:t>…</a:t>
            </a:r>
          </a:p>
          <a:p>
            <a:r>
              <a:rPr kumimoji="1" lang="ja-JP" altLang="en-US" sz="2200" b="1" dirty="0">
                <a:latin typeface="游明朝" panose="02020400000000000000" pitchFamily="18" charset="-128"/>
                <a:ea typeface="游明朝" panose="02020400000000000000" pitchFamily="18" charset="-128"/>
              </a:rPr>
              <a:t>しかし，周りに普段の自分をカミングアウトするのは距離をとられるきっかけになりそうで表に出しづらい</a:t>
            </a:r>
            <a:r>
              <a:rPr kumimoji="1" lang="ja-JP" altLang="en-US" sz="2200" dirty="0"/>
              <a:t>。</a:t>
            </a:r>
            <a:endParaRPr kumimoji="1" lang="en-US" altLang="ja-JP" sz="2200" dirty="0"/>
          </a:p>
          <a:p>
            <a:endParaRPr kumimoji="1" lang="ja-JP" altLang="en-US" sz="2300" dirty="0">
              <a:effectLst>
                <a:outerShdw blurRad="38100" dist="38100" dir="2700000" algn="tl">
                  <a:srgbClr val="000000">
                    <a:alpha val="43137"/>
                  </a:srgbClr>
                </a:outerShdw>
              </a:effectLst>
            </a:endParaRPr>
          </a:p>
        </p:txBody>
      </p:sp>
      <p:sp>
        <p:nvSpPr>
          <p:cNvPr id="18" name="テキスト ボックス 17">
            <a:extLst>
              <a:ext uri="{FF2B5EF4-FFF2-40B4-BE49-F238E27FC236}">
                <a16:creationId xmlns:a16="http://schemas.microsoft.com/office/drawing/2014/main" id="{81B8D9D6-5CB2-497D-96FC-1240803C46D3}"/>
              </a:ext>
            </a:extLst>
          </p:cNvPr>
          <p:cNvSpPr txBox="1"/>
          <p:nvPr/>
        </p:nvSpPr>
        <p:spPr>
          <a:xfrm>
            <a:off x="3232496" y="3943588"/>
            <a:ext cx="3256418" cy="2708434"/>
          </a:xfrm>
          <a:prstGeom prst="rect">
            <a:avLst/>
          </a:prstGeom>
          <a:noFill/>
        </p:spPr>
        <p:txBody>
          <a:bodyPr wrap="square" rtlCol="0">
            <a:spAutoFit/>
          </a:bodyPr>
          <a:lstStyle/>
          <a:p>
            <a:r>
              <a:rPr kumimoji="1" lang="en-US" altLang="ja-JP" sz="2000" u="sng" dirty="0"/>
              <a:t>B</a:t>
            </a:r>
            <a:r>
              <a:rPr kumimoji="1" lang="ja-JP" altLang="en-US" sz="2000" u="sng" dirty="0"/>
              <a:t>さん　</a:t>
            </a:r>
            <a:r>
              <a:rPr kumimoji="1" lang="en-US" altLang="ja-JP" sz="2000" u="sng" dirty="0"/>
              <a:t>(24</a:t>
            </a:r>
            <a:r>
              <a:rPr kumimoji="1" lang="ja-JP" altLang="en-US" sz="2000" u="sng" dirty="0"/>
              <a:t>歳・会社員</a:t>
            </a:r>
            <a:r>
              <a:rPr kumimoji="1" lang="en-US" altLang="ja-JP" sz="2000" u="sng" dirty="0"/>
              <a:t>)</a:t>
            </a:r>
          </a:p>
          <a:p>
            <a:r>
              <a:rPr kumimoji="1" lang="ja-JP" altLang="en-US" sz="2000" dirty="0"/>
              <a:t>とある企業に就職している</a:t>
            </a:r>
            <a:r>
              <a:rPr kumimoji="1" lang="ja-JP" altLang="en-US" sz="1600" dirty="0"/>
              <a:t>。</a:t>
            </a:r>
            <a:endParaRPr kumimoji="1" lang="en-US" altLang="ja-JP" sz="1600" dirty="0"/>
          </a:p>
          <a:p>
            <a:r>
              <a:rPr kumimoji="1" lang="ja-JP" altLang="en-US" sz="2000" dirty="0"/>
              <a:t>大学時代から自身の性別に</a:t>
            </a:r>
            <a:endParaRPr kumimoji="1" lang="en-US" altLang="ja-JP" sz="2000" dirty="0"/>
          </a:p>
          <a:p>
            <a:r>
              <a:rPr kumimoji="1" lang="ja-JP" altLang="en-US" sz="2000" dirty="0"/>
              <a:t>違和感を持ち，女性ものの服やアクセサリーを身に</a:t>
            </a:r>
            <a:endParaRPr kumimoji="1" lang="en-US" altLang="ja-JP" sz="2000" dirty="0"/>
          </a:p>
          <a:p>
            <a:r>
              <a:rPr kumimoji="1" lang="ja-JP" altLang="en-US" sz="2000" dirty="0"/>
              <a:t>着けるようになる。</a:t>
            </a:r>
            <a:endParaRPr kumimoji="1" lang="en-US" altLang="ja-JP" sz="2000" dirty="0"/>
          </a:p>
          <a:p>
            <a:endParaRPr kumimoji="1" lang="en-US" altLang="ja-JP" sz="1600" dirty="0"/>
          </a:p>
          <a:p>
            <a:endParaRPr kumimoji="1" lang="en-US" altLang="ja-JP" sz="1600" dirty="0"/>
          </a:p>
          <a:p>
            <a:endParaRPr kumimoji="1" lang="ja-JP" altLang="en-US" u="sng" dirty="0"/>
          </a:p>
        </p:txBody>
      </p:sp>
      <p:sp>
        <p:nvSpPr>
          <p:cNvPr id="20" name="正方形/長方形 19">
            <a:extLst>
              <a:ext uri="{FF2B5EF4-FFF2-40B4-BE49-F238E27FC236}">
                <a16:creationId xmlns:a16="http://schemas.microsoft.com/office/drawing/2014/main" id="{021084F9-94B5-457D-95C7-BC801806D3C3}"/>
              </a:ext>
            </a:extLst>
          </p:cNvPr>
          <p:cNvSpPr/>
          <p:nvPr/>
        </p:nvSpPr>
        <p:spPr>
          <a:xfrm>
            <a:off x="8232619" y="3943588"/>
            <a:ext cx="3256419" cy="2159860"/>
          </a:xfrm>
          <a:prstGeom prst="rect">
            <a:avLst/>
          </a:prstGeom>
          <a:solidFill>
            <a:schemeClr val="accent2">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2400" b="1" u="sng" dirty="0">
                <a:latin typeface="+mn-ea"/>
              </a:rPr>
              <a:t>　真の望み</a:t>
            </a:r>
            <a:endParaRPr kumimoji="1" lang="en-US" altLang="ja-JP" sz="2400" b="1" u="sng" dirty="0">
              <a:latin typeface="+mn-ea"/>
            </a:endParaRPr>
          </a:p>
          <a:p>
            <a:endParaRPr lang="en-US" altLang="ja-JP" sz="2400" b="1" dirty="0">
              <a:latin typeface="游明朝" panose="02020400000000000000" pitchFamily="18" charset="-128"/>
              <a:ea typeface="游明朝" panose="02020400000000000000" pitchFamily="18" charset="-128"/>
            </a:endParaRPr>
          </a:p>
          <a:p>
            <a:pPr algn="ctr"/>
            <a:r>
              <a:rPr lang="ja-JP" altLang="en-US" sz="2400" b="1" dirty="0">
                <a:latin typeface="+mn-ea"/>
              </a:rPr>
              <a:t>ありのままの自分</a:t>
            </a:r>
            <a:endParaRPr lang="en-US" altLang="ja-JP" sz="2400" b="1" dirty="0">
              <a:latin typeface="+mn-ea"/>
            </a:endParaRPr>
          </a:p>
          <a:p>
            <a:pPr algn="ctr"/>
            <a:r>
              <a:rPr lang="ja-JP" altLang="en-US" sz="2400" b="1" dirty="0">
                <a:latin typeface="+mn-ea"/>
              </a:rPr>
              <a:t>表に出したい</a:t>
            </a:r>
            <a:endParaRPr kumimoji="1" lang="ja-JP" altLang="en-US" sz="2400" b="1" dirty="0">
              <a:latin typeface="+mn-ea"/>
            </a:endParaRPr>
          </a:p>
        </p:txBody>
      </p:sp>
      <p:sp>
        <p:nvSpPr>
          <p:cNvPr id="19" name="矢印: 右 18">
            <a:extLst>
              <a:ext uri="{FF2B5EF4-FFF2-40B4-BE49-F238E27FC236}">
                <a16:creationId xmlns:a16="http://schemas.microsoft.com/office/drawing/2014/main" id="{C126A0B2-345A-4E15-9AB7-24A40B9513DC}"/>
              </a:ext>
            </a:extLst>
          </p:cNvPr>
          <p:cNvSpPr/>
          <p:nvPr/>
        </p:nvSpPr>
        <p:spPr>
          <a:xfrm rot="3231317">
            <a:off x="7411941" y="3445405"/>
            <a:ext cx="1330088" cy="45588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23793364"/>
      </p:ext>
    </p:extLst>
  </p:cSld>
  <p:clrMapOvr>
    <a:masterClrMapping/>
  </p:clrMapOvr>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2774</TotalTime>
  <Words>2482</Words>
  <Application>Microsoft Office PowerPoint</Application>
  <PresentationFormat>ワイド画面</PresentationFormat>
  <Paragraphs>356</Paragraphs>
  <Slides>29</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29</vt:i4>
      </vt:variant>
    </vt:vector>
  </HeadingPairs>
  <TitlesOfParts>
    <vt:vector size="35" baseType="lpstr">
      <vt:lpstr>游ゴシック</vt:lpstr>
      <vt:lpstr>游明朝</vt:lpstr>
      <vt:lpstr>Arial</vt:lpstr>
      <vt:lpstr>Calibri</vt:lpstr>
      <vt:lpstr>Calibri Light</vt:lpstr>
      <vt:lpstr>Office Theme</vt:lpstr>
      <vt:lpstr>ジェンダーレスの サイト企画</vt:lpstr>
      <vt:lpstr>PowerPoint プレゼンテーション</vt:lpstr>
      <vt:lpstr>1．目次</vt:lpstr>
      <vt:lpstr>2．Webサイトの制作目的　　　　　　　　　　　　　　</vt:lpstr>
      <vt:lpstr>ジェンダーレスとは</vt:lpstr>
      <vt:lpstr>(2)詳細 </vt:lpstr>
      <vt:lpstr>3．ターゲットユーザー </vt:lpstr>
      <vt:lpstr>PowerPoint プレゼンテーション</vt:lpstr>
      <vt:lpstr>PowerPoint プレゼンテーション</vt:lpstr>
      <vt:lpstr>4．ターゲットユーザーがWebサイトに求めているもの </vt:lpstr>
      <vt:lpstr>PowerPoint プレゼンテーション</vt:lpstr>
      <vt:lpstr>PowerPoint プレゼンテーション</vt:lpstr>
      <vt:lpstr>PowerPoint プレゼンテーション</vt:lpstr>
      <vt:lpstr>5．競合分析</vt:lpstr>
      <vt:lpstr>(2)競合サイトの分析　①文章重視</vt:lpstr>
      <vt:lpstr>(2)競合サイトの分析　②画像重視</vt:lpstr>
      <vt:lpstr>③関連性の高い検索ワード</vt:lpstr>
      <vt:lpstr>(3)まとめ</vt:lpstr>
      <vt:lpstr>6．提案事項</vt:lpstr>
      <vt:lpstr>7．参考デザイン</vt:lpstr>
      <vt:lpstr>PowerPoint プレゼンテーション</vt:lpstr>
      <vt:lpstr>PowerPoint プレゼンテーション</vt:lpstr>
      <vt:lpstr>PowerPoint プレゼンテーション</vt:lpstr>
      <vt:lpstr>8．デザインコンセプト　</vt:lpstr>
      <vt:lpstr>①カラー案</vt:lpstr>
      <vt:lpstr>②フォント案</vt:lpstr>
      <vt:lpstr>9．サイトマップ</vt:lpstr>
      <vt:lpstr>10．ディレクトリ構造</vt:lpstr>
      <vt:lpstr>11．スケジュール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ジェンダーレス 新規サイトの企画</dc:title>
  <dc:creator>治朗 櫻田</dc:creator>
  <cp:lastModifiedBy>治朗 櫻田</cp:lastModifiedBy>
  <cp:revision>262</cp:revision>
  <dcterms:created xsi:type="dcterms:W3CDTF">2021-02-28T04:46:22Z</dcterms:created>
  <dcterms:modified xsi:type="dcterms:W3CDTF">2021-03-12T21:10:36Z</dcterms:modified>
</cp:coreProperties>
</file>